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94" r:id="rId10"/>
    <p:sldId id="264" r:id="rId11"/>
    <p:sldId id="265"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3" r:id="rId25"/>
    <p:sldId id="285" r:id="rId26"/>
    <p:sldId id="286" r:id="rId27"/>
    <p:sldId id="282" r:id="rId28"/>
    <p:sldId id="287" r:id="rId29"/>
    <p:sldId id="288" r:id="rId30"/>
    <p:sldId id="295" r:id="rId31"/>
    <p:sldId id="289" r:id="rId32"/>
    <p:sldId id="290" r:id="rId33"/>
    <p:sldId id="292" r:id="rId34"/>
    <p:sldId id="293" r:id="rId35"/>
    <p:sldId id="296" r:id="rId36"/>
    <p:sldId id="297" r:id="rId37"/>
    <p:sldId id="298" r:id="rId38"/>
    <p:sldId id="2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4AC1A-7F68-400B-80EA-3D500927E2F7}" type="datetimeFigureOut">
              <a:rPr lang="en-IN" smtClean="0"/>
              <a:t>19-01-2022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3CC3-CD01-45E5-9127-64341BB82B2C}" type="slidenum">
              <a:rPr lang="en-IN" smtClean="0"/>
              <a:t>‹#›</a:t>
            </a:fld>
            <a:endParaRPr lang="en-IN"/>
          </a:p>
        </p:txBody>
      </p:sp>
    </p:spTree>
    <p:extLst>
      <p:ext uri="{BB962C8B-B14F-4D97-AF65-F5344CB8AC3E}">
        <p14:creationId xmlns:p14="http://schemas.microsoft.com/office/powerpoint/2010/main" val="388958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08E3CC3-CD01-45E5-9127-64341BB82B2C}" type="slidenum">
              <a:rPr lang="en-IN" smtClean="0"/>
              <a:t>4</a:t>
            </a:fld>
            <a:endParaRPr lang="en-IN"/>
          </a:p>
        </p:txBody>
      </p:sp>
    </p:spTree>
    <p:extLst>
      <p:ext uri="{BB962C8B-B14F-4D97-AF65-F5344CB8AC3E}">
        <p14:creationId xmlns:p14="http://schemas.microsoft.com/office/powerpoint/2010/main" val="307584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08E3CC3-CD01-45E5-9127-64341BB82B2C}" type="slidenum">
              <a:rPr lang="en-IN" smtClean="0"/>
              <a:t>34</a:t>
            </a:fld>
            <a:endParaRPr lang="en-IN"/>
          </a:p>
        </p:txBody>
      </p:sp>
    </p:spTree>
    <p:extLst>
      <p:ext uri="{BB962C8B-B14F-4D97-AF65-F5344CB8AC3E}">
        <p14:creationId xmlns:p14="http://schemas.microsoft.com/office/powerpoint/2010/main" val="1470443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7193EBE-E764-4F16-8F2C-15C8478F22E7}" type="datetimeFigureOut">
              <a:rPr lang="en-IN" smtClean="0"/>
              <a:t>19-01-2022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104367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93EBE-E764-4F16-8F2C-15C8478F22E7}" type="datetimeFigureOut">
              <a:rPr lang="en-IN" smtClean="0"/>
              <a:t>19-01-2022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153494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93EBE-E764-4F16-8F2C-15C8478F22E7}" type="datetimeFigureOut">
              <a:rPr lang="en-IN" smtClean="0"/>
              <a:t>19-01-2022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96941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193EBE-E764-4F16-8F2C-15C8478F22E7}" type="datetimeFigureOut">
              <a:rPr lang="en-IN" smtClean="0"/>
              <a:t>19-01-2022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3845817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193EBE-E764-4F16-8F2C-15C8478F22E7}" type="datetimeFigureOut">
              <a:rPr lang="en-IN" smtClean="0"/>
              <a:t>19-01-2022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2494887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7193EBE-E764-4F16-8F2C-15C8478F22E7}" type="datetimeFigureOut">
              <a:rPr lang="en-IN" smtClean="0"/>
              <a:t>19-01-2022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126447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7193EBE-E764-4F16-8F2C-15C8478F22E7}" type="datetimeFigureOut">
              <a:rPr lang="en-IN" smtClean="0"/>
              <a:t>19-01-2022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322404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193EBE-E764-4F16-8F2C-15C8478F22E7}" type="datetimeFigureOut">
              <a:rPr lang="en-IN" smtClean="0"/>
              <a:t>19-01-2022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860680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93EBE-E764-4F16-8F2C-15C8478F22E7}" type="datetimeFigureOut">
              <a:rPr lang="en-IN" smtClean="0"/>
              <a:t>19-01-2022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323461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93EBE-E764-4F16-8F2C-15C8478F22E7}" type="datetimeFigureOut">
              <a:rPr lang="en-IN" smtClean="0"/>
              <a:t>19-01-2022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233639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193EBE-E764-4F16-8F2C-15C8478F22E7}" type="datetimeFigureOut">
              <a:rPr lang="en-IN" smtClean="0"/>
              <a:t>19-01-2022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C758C-43AA-4132-B9F0-5DEC9F6257C9}" type="slidenum">
              <a:rPr lang="en-IN" smtClean="0"/>
              <a:t>‹#›</a:t>
            </a:fld>
            <a:endParaRPr lang="en-IN"/>
          </a:p>
        </p:txBody>
      </p:sp>
    </p:spTree>
    <p:extLst>
      <p:ext uri="{BB962C8B-B14F-4D97-AF65-F5344CB8AC3E}">
        <p14:creationId xmlns:p14="http://schemas.microsoft.com/office/powerpoint/2010/main" val="482885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93EBE-E764-4F16-8F2C-15C8478F22E7}" type="datetimeFigureOut">
              <a:rPr lang="en-IN" smtClean="0"/>
              <a:t>19-01-2022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C758C-43AA-4132-B9F0-5DEC9F6257C9}" type="slidenum">
              <a:rPr lang="en-IN" smtClean="0"/>
              <a:t>‹#›</a:t>
            </a:fld>
            <a:endParaRPr lang="en-IN"/>
          </a:p>
        </p:txBody>
      </p:sp>
    </p:spTree>
    <p:extLst>
      <p:ext uri="{BB962C8B-B14F-4D97-AF65-F5344CB8AC3E}">
        <p14:creationId xmlns:p14="http://schemas.microsoft.com/office/powerpoint/2010/main" val="1564079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implilearn.com/tutorials/data-science-tutorial/svm-in-r" TargetMode="External"/><Relationship Id="rId2" Type="http://schemas.openxmlformats.org/officeDocument/2006/relationships/hyperlink" Target="https://ankitnitjsr13.medium.com/math-behind-support-vector-machine-svm-5e7376d0ee4d" TargetMode="External"/><Relationship Id="rId1" Type="http://schemas.openxmlformats.org/officeDocument/2006/relationships/slideLayout" Target="../slideLayouts/slideLayout1.xml"/><Relationship Id="rId4" Type="http://schemas.openxmlformats.org/officeDocument/2006/relationships/hyperlink" Target="https://www.freecodecamp.org/news/svm-machine-learning-tutorial-what-is-the-support-vector-machine-algorithm-explained-with-code-example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Support Vector </a:t>
            </a:r>
            <a:r>
              <a:rPr lang="en-US" b="1" dirty="0"/>
              <a:t>M</a:t>
            </a:r>
            <a:r>
              <a:rPr lang="en-US" b="1" dirty="0" smtClean="0"/>
              <a:t>achine </a:t>
            </a:r>
            <a:endParaRPr lang="en-IN" b="1" dirty="0"/>
          </a:p>
        </p:txBody>
      </p:sp>
      <p:sp>
        <p:nvSpPr>
          <p:cNvPr id="3" name="Subtitle 2"/>
          <p:cNvSpPr>
            <a:spLocks noGrp="1"/>
          </p:cNvSpPr>
          <p:nvPr>
            <p:ph type="subTitle" idx="1"/>
          </p:nvPr>
        </p:nvSpPr>
        <p:spPr/>
        <p:txBody>
          <a:bodyPr>
            <a:normAutofit fontScale="92500" lnSpcReduction="20000"/>
          </a:bodyPr>
          <a:lstStyle/>
          <a:p>
            <a:r>
              <a:rPr lang="en-IN" dirty="0" smtClean="0">
                <a:hlinkClick r:id="rId2"/>
              </a:rPr>
              <a:t>https://ankitnitjsr13.medium.com/math-behind-support-vector-machine-svm-5e7376d0ee4d</a:t>
            </a:r>
            <a:endParaRPr lang="en-IN" dirty="0" smtClean="0"/>
          </a:p>
          <a:p>
            <a:r>
              <a:rPr lang="en-IN" dirty="0" smtClean="0">
                <a:hlinkClick r:id="rId3"/>
              </a:rPr>
              <a:t>https://www.simplilearn.com/tutorials/data-science-tutorial/svm-in-r</a:t>
            </a:r>
            <a:endParaRPr lang="en-IN" dirty="0" smtClean="0"/>
          </a:p>
          <a:p>
            <a:r>
              <a:rPr lang="en-IN" dirty="0" smtClean="0">
                <a:hlinkClick r:id="rId4"/>
              </a:rPr>
              <a:t>https://www.freecodecamp.org/news/svm-machine-learning-tutorial-what-is-the-support-vector-machine-algorithm-explained-with-code-examples/</a:t>
            </a:r>
            <a:endParaRPr lang="en-IN" dirty="0" smtClean="0"/>
          </a:p>
          <a:p>
            <a:endParaRPr lang="en-IN" dirty="0"/>
          </a:p>
        </p:txBody>
      </p:sp>
    </p:spTree>
    <p:extLst>
      <p:ext uri="{BB962C8B-B14F-4D97-AF65-F5344CB8AC3E}">
        <p14:creationId xmlns:p14="http://schemas.microsoft.com/office/powerpoint/2010/main" val="2676643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041739" cy="502976"/>
          </a:xfrm>
        </p:spPr>
        <p:txBody>
          <a:bodyPr>
            <a:normAutofit fontScale="90000"/>
          </a:bodyPr>
          <a:lstStyle/>
          <a:p>
            <a:r>
              <a:rPr lang="en-IN" b="1" dirty="0" smtClean="0"/>
              <a:t>Optimal Hyper plane</a:t>
            </a:r>
            <a:br>
              <a:rPr lang="en-IN" b="1" dirty="0" smtClean="0"/>
            </a:br>
            <a:endParaRPr lang="en-IN" b="1" dirty="0"/>
          </a:p>
        </p:txBody>
      </p:sp>
      <p:pic>
        <p:nvPicPr>
          <p:cNvPr id="7170" name="Picture 2" descr="https://miro.medium.com/max/599/1*62qYJYpLZu4KQuyQIpy5p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 y="1123773"/>
            <a:ext cx="4917440" cy="56184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19040" y="1239521"/>
            <a:ext cx="7071360" cy="4247317"/>
          </a:xfrm>
          <a:prstGeom prst="rect">
            <a:avLst/>
          </a:prstGeom>
        </p:spPr>
        <p:txBody>
          <a:bodyPr wrap="square">
            <a:spAutoFit/>
          </a:bodyPr>
          <a:lstStyle/>
          <a:p>
            <a:pPr marL="285750" indent="-285750">
              <a:buFont typeface="Arial" panose="020B0604020202020204" pitchFamily="34" charset="0"/>
              <a:buChar char="•"/>
            </a:pPr>
            <a:r>
              <a:rPr lang="en-US" b="1" i="1" dirty="0" smtClean="0">
                <a:solidFill>
                  <a:srgbClr val="292929"/>
                </a:solidFill>
                <a:effectLst/>
                <a:latin typeface="charter"/>
              </a:rPr>
              <a:t>Fig6.</a:t>
            </a:r>
            <a:r>
              <a:rPr lang="en-US" b="0" i="0" dirty="0" smtClean="0">
                <a:solidFill>
                  <a:srgbClr val="292929"/>
                </a:solidFill>
                <a:effectLst/>
                <a:latin typeface="charter"/>
              </a:rPr>
              <a:t> there are numbers of </a:t>
            </a:r>
            <a:r>
              <a:rPr lang="en-US" b="0" i="0" dirty="0" err="1" smtClean="0">
                <a:solidFill>
                  <a:srgbClr val="292929"/>
                </a:solidFill>
                <a:effectLst/>
                <a:latin typeface="charter"/>
              </a:rPr>
              <a:t>hyperplane</a:t>
            </a:r>
            <a:r>
              <a:rPr lang="en-US" b="0" i="0" dirty="0" smtClean="0">
                <a:solidFill>
                  <a:srgbClr val="292929"/>
                </a:solidFill>
                <a:effectLst/>
                <a:latin typeface="charter"/>
              </a:rPr>
              <a:t> that can separate the data points in two components. </a:t>
            </a:r>
          </a:p>
          <a:p>
            <a:pPr marL="285750" indent="-285750">
              <a:buFont typeface="Arial" panose="020B0604020202020204" pitchFamily="34" charset="0"/>
              <a:buChar char="•"/>
            </a:pPr>
            <a:endParaRPr lang="en-US" b="0" i="0" dirty="0" smtClean="0">
              <a:solidFill>
                <a:srgbClr val="292929"/>
              </a:solidFill>
              <a:effectLst/>
              <a:latin typeface="charter"/>
            </a:endParaRPr>
          </a:p>
          <a:p>
            <a:pPr marL="285750" indent="-285750">
              <a:buFont typeface="Arial" panose="020B0604020202020204" pitchFamily="34" charset="0"/>
              <a:buChar char="•"/>
            </a:pPr>
            <a:r>
              <a:rPr lang="en-US" b="1" i="1" dirty="0" smtClean="0">
                <a:solidFill>
                  <a:srgbClr val="292929"/>
                </a:solidFill>
                <a:effectLst/>
                <a:latin typeface="charter"/>
              </a:rPr>
              <a:t>So optimal </a:t>
            </a:r>
            <a:r>
              <a:rPr lang="en-US" b="1" i="1" dirty="0" err="1" smtClean="0">
                <a:solidFill>
                  <a:srgbClr val="292929"/>
                </a:solidFill>
                <a:effectLst/>
                <a:latin typeface="charter"/>
              </a:rPr>
              <a:t>hyperplane</a:t>
            </a:r>
            <a:r>
              <a:rPr lang="en-US" b="1" i="1" dirty="0" smtClean="0">
                <a:solidFill>
                  <a:srgbClr val="292929"/>
                </a:solidFill>
                <a:effectLst/>
                <a:latin typeface="charter"/>
              </a:rPr>
              <a:t> is one which divides the data points very well</a:t>
            </a:r>
            <a:r>
              <a:rPr lang="en-US" b="0" i="0" dirty="0" smtClean="0">
                <a:solidFill>
                  <a:srgbClr val="292929"/>
                </a:solidFill>
                <a:effectLst/>
                <a:latin typeface="charter"/>
              </a:rPr>
              <a:t>. </a:t>
            </a:r>
          </a:p>
          <a:p>
            <a:pPr marL="285750" indent="-285750">
              <a:buFont typeface="Arial" panose="020B0604020202020204" pitchFamily="34" charset="0"/>
              <a:buChar char="•"/>
            </a:pPr>
            <a:endParaRPr lang="en-US" b="0" i="0" dirty="0" smtClean="0">
              <a:solidFill>
                <a:srgbClr val="292929"/>
              </a:solidFill>
              <a:effectLst/>
              <a:latin typeface="charter"/>
            </a:endParaRPr>
          </a:p>
          <a:p>
            <a:pPr marL="285750" indent="-285750">
              <a:buFont typeface="Arial" panose="020B0604020202020204" pitchFamily="34" charset="0"/>
              <a:buChar char="•"/>
            </a:pPr>
            <a:r>
              <a:rPr lang="en-US" b="0" i="0" dirty="0" smtClean="0">
                <a:solidFill>
                  <a:srgbClr val="292929"/>
                </a:solidFill>
                <a:effectLst/>
                <a:latin typeface="charter"/>
              </a:rPr>
              <a:t>So question is why it is needed to choose optimal hyper plane?</a:t>
            </a:r>
          </a:p>
          <a:p>
            <a:pPr marL="285750" indent="-285750">
              <a:buFont typeface="Arial" panose="020B0604020202020204" pitchFamily="34" charset="0"/>
              <a:buChar char="•"/>
            </a:pPr>
            <a:endParaRPr lang="en-US" b="0" i="0" dirty="0" smtClean="0">
              <a:solidFill>
                <a:srgbClr val="292929"/>
              </a:solidFill>
              <a:effectLst/>
              <a:latin typeface="charter"/>
            </a:endParaRPr>
          </a:p>
          <a:p>
            <a:pPr marL="285750" indent="-285750">
              <a:buFont typeface="Arial" panose="020B0604020202020204" pitchFamily="34" charset="0"/>
              <a:buChar char="•"/>
            </a:pPr>
            <a:r>
              <a:rPr lang="en-US" b="0" i="1" dirty="0" smtClean="0">
                <a:solidFill>
                  <a:srgbClr val="292929"/>
                </a:solidFill>
                <a:effectLst/>
                <a:latin typeface="charter"/>
              </a:rPr>
              <a:t>So if you choose sub-optimal </a:t>
            </a:r>
            <a:r>
              <a:rPr lang="en-US" b="0" i="1" dirty="0" err="1" smtClean="0">
                <a:solidFill>
                  <a:srgbClr val="292929"/>
                </a:solidFill>
                <a:effectLst/>
                <a:latin typeface="charter"/>
              </a:rPr>
              <a:t>hyperplane</a:t>
            </a:r>
            <a:r>
              <a:rPr lang="en-US" b="0" i="1" dirty="0" smtClean="0">
                <a:solidFill>
                  <a:srgbClr val="292929"/>
                </a:solidFill>
                <a:effectLst/>
                <a:latin typeface="charter"/>
              </a:rPr>
              <a:t>, no doubt after number of training iteration , training error will decrease but during testing when an unseen instance will come, it will result in high test error. </a:t>
            </a:r>
          </a:p>
          <a:p>
            <a:pPr marL="285750" indent="-285750">
              <a:buFont typeface="Arial" panose="020B0604020202020204" pitchFamily="34" charset="0"/>
              <a:buChar char="•"/>
            </a:pPr>
            <a:endParaRPr lang="en-US" b="0" i="1" dirty="0" smtClean="0">
              <a:solidFill>
                <a:srgbClr val="292929"/>
              </a:solidFill>
              <a:effectLst/>
              <a:latin typeface="charter"/>
            </a:endParaRPr>
          </a:p>
          <a:p>
            <a:pPr marL="285750" indent="-285750">
              <a:buFont typeface="Arial" panose="020B0604020202020204" pitchFamily="34" charset="0"/>
              <a:buChar char="•"/>
            </a:pPr>
            <a:r>
              <a:rPr lang="en-US" b="0" i="1" dirty="0" smtClean="0">
                <a:solidFill>
                  <a:srgbClr val="292929"/>
                </a:solidFill>
                <a:effectLst/>
                <a:latin typeface="charter"/>
              </a:rPr>
              <a:t>In that case it is must to choose an optimal plane to get good accuracy.</a:t>
            </a:r>
            <a:endParaRPr lang="en-US" b="0" i="0" dirty="0">
              <a:solidFill>
                <a:srgbClr val="292929"/>
              </a:solidFill>
              <a:effectLst/>
              <a:latin typeface="charter"/>
            </a:endParaRPr>
          </a:p>
        </p:txBody>
      </p:sp>
    </p:spTree>
    <p:extLst>
      <p:ext uri="{BB962C8B-B14F-4D97-AF65-F5344CB8AC3E}">
        <p14:creationId xmlns:p14="http://schemas.microsoft.com/office/powerpoint/2010/main" val="3553482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choose Optimal </a:t>
            </a:r>
            <a:r>
              <a:rPr lang="en-US" b="1" dirty="0" err="1"/>
              <a:t>Hyperplane</a:t>
            </a:r>
            <a:r>
              <a:rPr lang="en-US" b="1" dirty="0"/>
              <a:t> </a:t>
            </a:r>
            <a:r>
              <a:rPr lang="en-US" b="1" dirty="0" smtClean="0"/>
              <a:t>?</a:t>
            </a:r>
            <a:endParaRPr lang="en-IN" b="1" dirty="0"/>
          </a:p>
        </p:txBody>
      </p:sp>
      <p:pic>
        <p:nvPicPr>
          <p:cNvPr id="8194" name="Picture 2" descr="https://miro.medium.com/max/690/1*q7Tr-GNbm5HM7T3d1HR-Uw.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319" t="9167" r="8261" b="10156"/>
          <a:stretch/>
        </p:blipFill>
        <p:spPr bwMode="auto">
          <a:xfrm>
            <a:off x="162560" y="1584960"/>
            <a:ext cx="5344160" cy="4155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1469826" y="6048494"/>
            <a:ext cx="723275" cy="369332"/>
          </a:xfrm>
          <a:prstGeom prst="rect">
            <a:avLst/>
          </a:prstGeom>
        </p:spPr>
        <p:txBody>
          <a:bodyPr wrap="none">
            <a:spAutoFit/>
          </a:bodyPr>
          <a:lstStyle/>
          <a:p>
            <a:r>
              <a:rPr lang="en-IN" b="1" i="0" dirty="0" smtClean="0">
                <a:solidFill>
                  <a:srgbClr val="757575"/>
                </a:solidFill>
                <a:effectLst/>
                <a:latin typeface="sohne"/>
              </a:rPr>
              <a:t>Fig.7</a:t>
            </a:r>
            <a:endParaRPr lang="en-IN" b="1" dirty="0"/>
          </a:p>
        </p:txBody>
      </p:sp>
      <p:sp>
        <p:nvSpPr>
          <p:cNvPr id="5" name="Rectangle 4"/>
          <p:cNvSpPr/>
          <p:nvPr/>
        </p:nvSpPr>
        <p:spPr>
          <a:xfrm>
            <a:off x="5669280" y="1584960"/>
            <a:ext cx="6522720" cy="4247317"/>
          </a:xfrm>
          <a:prstGeom prst="rect">
            <a:avLst/>
          </a:prstGeom>
        </p:spPr>
        <p:txBody>
          <a:bodyPr wrap="square">
            <a:spAutoFit/>
          </a:bodyPr>
          <a:lstStyle/>
          <a:p>
            <a:pPr marL="285750" indent="-285750" algn="just">
              <a:buFont typeface="Arial" panose="020B0604020202020204" pitchFamily="34" charset="0"/>
              <a:buChar char="•"/>
            </a:pPr>
            <a:r>
              <a:rPr lang="en-US" b="1" i="0" dirty="0" smtClean="0">
                <a:solidFill>
                  <a:srgbClr val="292929"/>
                </a:solidFill>
                <a:effectLst/>
                <a:latin typeface="sohne"/>
              </a:rPr>
              <a:t>Margin and Support Vectors</a:t>
            </a:r>
          </a:p>
          <a:p>
            <a:pPr marL="285750" indent="-285750" algn="just">
              <a:buFont typeface="Arial" panose="020B0604020202020204" pitchFamily="34" charset="0"/>
              <a:buChar char="•"/>
            </a:pPr>
            <a:r>
              <a:rPr lang="en-US" b="0" i="0" dirty="0" smtClean="0">
                <a:solidFill>
                  <a:srgbClr val="292929"/>
                </a:solidFill>
                <a:effectLst/>
                <a:latin typeface="charter"/>
              </a:rPr>
              <a:t>Let’s assume that solid black line figure is optimal </a:t>
            </a:r>
            <a:r>
              <a:rPr lang="en-US" b="0" i="0" dirty="0" err="1" smtClean="0">
                <a:solidFill>
                  <a:srgbClr val="292929"/>
                </a:solidFill>
                <a:effectLst/>
                <a:latin typeface="charter"/>
              </a:rPr>
              <a:t>hyperplane</a:t>
            </a:r>
            <a:r>
              <a:rPr lang="en-US" b="0" i="0" dirty="0" smtClean="0">
                <a:solidFill>
                  <a:srgbClr val="292929"/>
                </a:solidFill>
                <a:effectLst/>
                <a:latin typeface="charter"/>
              </a:rPr>
              <a:t> and two dotted line is some </a:t>
            </a:r>
            <a:r>
              <a:rPr lang="en-US" b="0" i="0" dirty="0" err="1" smtClean="0">
                <a:solidFill>
                  <a:srgbClr val="292929"/>
                </a:solidFill>
                <a:effectLst/>
                <a:latin typeface="charter"/>
              </a:rPr>
              <a:t>hyperplane</a:t>
            </a:r>
            <a:r>
              <a:rPr lang="en-US" b="0" i="0" dirty="0" smtClean="0">
                <a:solidFill>
                  <a:srgbClr val="292929"/>
                </a:solidFill>
                <a:effectLst/>
                <a:latin typeface="charter"/>
              </a:rPr>
              <a:t>, which is passing through nearest data points to the optimal </a:t>
            </a:r>
            <a:r>
              <a:rPr lang="en-US" b="0" i="0" dirty="0" err="1" smtClean="0">
                <a:solidFill>
                  <a:srgbClr val="292929"/>
                </a:solidFill>
                <a:effectLst/>
                <a:latin typeface="charter"/>
              </a:rPr>
              <a:t>hyperplane</a:t>
            </a:r>
            <a:r>
              <a:rPr lang="en-US" b="0" i="0" dirty="0" smtClean="0">
                <a:solidFill>
                  <a:srgbClr val="292929"/>
                </a:solidFill>
                <a:effectLst/>
                <a:latin typeface="charter"/>
              </a:rPr>
              <a:t>. </a:t>
            </a:r>
          </a:p>
          <a:p>
            <a:pPr marL="285750" indent="-285750" algn="just">
              <a:buFont typeface="Arial" panose="020B0604020202020204" pitchFamily="34" charset="0"/>
              <a:buChar char="•"/>
            </a:pPr>
            <a:endParaRPr lang="en-US" b="0" i="0" dirty="0" smtClean="0">
              <a:solidFill>
                <a:srgbClr val="292929"/>
              </a:solidFill>
              <a:effectLst/>
              <a:latin typeface="charter"/>
            </a:endParaRPr>
          </a:p>
          <a:p>
            <a:pPr marL="285750" indent="-285750" algn="just">
              <a:buFont typeface="Arial" panose="020B0604020202020204" pitchFamily="34" charset="0"/>
              <a:buChar char="•"/>
            </a:pPr>
            <a:r>
              <a:rPr lang="en-US" b="0" i="0" dirty="0" smtClean="0">
                <a:solidFill>
                  <a:srgbClr val="292929"/>
                </a:solidFill>
                <a:effectLst/>
                <a:latin typeface="charter"/>
              </a:rPr>
              <a:t>Then distance between </a:t>
            </a:r>
            <a:r>
              <a:rPr lang="en-US" b="0" i="0" dirty="0" err="1" smtClean="0">
                <a:solidFill>
                  <a:srgbClr val="292929"/>
                </a:solidFill>
                <a:effectLst/>
                <a:latin typeface="charter"/>
              </a:rPr>
              <a:t>hyperplane</a:t>
            </a:r>
            <a:r>
              <a:rPr lang="en-US" b="0" i="0" dirty="0" smtClean="0">
                <a:solidFill>
                  <a:srgbClr val="292929"/>
                </a:solidFill>
                <a:effectLst/>
                <a:latin typeface="charter"/>
              </a:rPr>
              <a:t> and optimal </a:t>
            </a:r>
            <a:r>
              <a:rPr lang="en-US" b="0" i="0" dirty="0" err="1" smtClean="0">
                <a:solidFill>
                  <a:srgbClr val="292929"/>
                </a:solidFill>
                <a:effectLst/>
                <a:latin typeface="charter"/>
              </a:rPr>
              <a:t>hyperplane</a:t>
            </a:r>
            <a:r>
              <a:rPr lang="en-US" b="0" i="0" dirty="0" smtClean="0">
                <a:solidFill>
                  <a:srgbClr val="292929"/>
                </a:solidFill>
                <a:effectLst/>
                <a:latin typeface="charter"/>
              </a:rPr>
              <a:t> is know as </a:t>
            </a:r>
            <a:r>
              <a:rPr lang="en-US" b="1" i="0" dirty="0" smtClean="0">
                <a:solidFill>
                  <a:srgbClr val="292929"/>
                </a:solidFill>
                <a:effectLst/>
                <a:latin typeface="charter"/>
              </a:rPr>
              <a:t>margin</a:t>
            </a:r>
            <a:r>
              <a:rPr lang="en-US" b="0" i="0" dirty="0" smtClean="0">
                <a:solidFill>
                  <a:srgbClr val="292929"/>
                </a:solidFill>
                <a:effectLst/>
                <a:latin typeface="charter"/>
              </a:rPr>
              <a:t>, and the closest data-points are known as </a:t>
            </a:r>
            <a:r>
              <a:rPr lang="en-US" b="1" i="0" dirty="0" smtClean="0">
                <a:solidFill>
                  <a:srgbClr val="292929"/>
                </a:solidFill>
                <a:effectLst/>
                <a:latin typeface="charter"/>
              </a:rPr>
              <a:t>support vectors. </a:t>
            </a:r>
          </a:p>
          <a:p>
            <a:pPr marL="285750" indent="-285750" algn="just">
              <a:buFont typeface="Arial" panose="020B0604020202020204" pitchFamily="34" charset="0"/>
              <a:buChar char="•"/>
            </a:pPr>
            <a:endParaRPr lang="en-US" b="0" i="0" dirty="0" smtClean="0">
              <a:solidFill>
                <a:srgbClr val="292929"/>
              </a:solidFill>
              <a:effectLst/>
              <a:latin typeface="charter"/>
            </a:endParaRPr>
          </a:p>
          <a:p>
            <a:pPr marL="285750" indent="-285750" algn="just">
              <a:buFont typeface="Arial" panose="020B0604020202020204" pitchFamily="34" charset="0"/>
              <a:buChar char="•"/>
            </a:pPr>
            <a:r>
              <a:rPr lang="en-US" b="0" i="0" dirty="0" smtClean="0">
                <a:solidFill>
                  <a:srgbClr val="292929"/>
                </a:solidFill>
                <a:effectLst/>
                <a:latin typeface="charter"/>
              </a:rPr>
              <a:t>Margin is an area which do not contains any data points. </a:t>
            </a:r>
          </a:p>
          <a:p>
            <a:pPr marL="285750" indent="-285750" algn="just">
              <a:buFont typeface="Arial" panose="020B0604020202020204" pitchFamily="34" charset="0"/>
              <a:buChar char="•"/>
            </a:pPr>
            <a:endParaRPr lang="en-US" b="0" i="0" dirty="0" smtClean="0">
              <a:solidFill>
                <a:srgbClr val="292929"/>
              </a:solidFill>
              <a:effectLst/>
              <a:latin typeface="charter"/>
            </a:endParaRPr>
          </a:p>
          <a:p>
            <a:pPr marL="285750" indent="-285750" algn="just">
              <a:buFont typeface="Arial" panose="020B0604020202020204" pitchFamily="34" charset="0"/>
              <a:buChar char="•"/>
            </a:pPr>
            <a:r>
              <a:rPr lang="en-US" b="0" i="0" dirty="0" smtClean="0">
                <a:solidFill>
                  <a:srgbClr val="292929"/>
                </a:solidFill>
                <a:effectLst/>
                <a:latin typeface="charter"/>
              </a:rPr>
              <a:t>There will be some cases when we have data points in margin area but right now we stick to margin as no data points lands.</a:t>
            </a:r>
            <a:endParaRPr lang="en-US" b="0" i="0" dirty="0">
              <a:solidFill>
                <a:srgbClr val="292929"/>
              </a:solidFill>
              <a:effectLst/>
              <a:latin typeface="charter"/>
            </a:endParaRPr>
          </a:p>
        </p:txBody>
      </p:sp>
    </p:spTree>
    <p:extLst>
      <p:ext uri="{BB962C8B-B14F-4D97-AF65-F5344CB8AC3E}">
        <p14:creationId xmlns:p14="http://schemas.microsoft.com/office/powerpoint/2010/main" val="2672877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908"/>
            <a:ext cx="10515600" cy="595573"/>
          </a:xfrm>
        </p:spPr>
        <p:txBody>
          <a:bodyPr>
            <a:normAutofit fontScale="90000"/>
          </a:bodyPr>
          <a:lstStyle/>
          <a:p>
            <a:pPr algn="ctr"/>
            <a:r>
              <a:rPr lang="en-US" b="1" dirty="0"/>
              <a:t>How to choose Optimal </a:t>
            </a:r>
            <a:r>
              <a:rPr lang="en-US" b="1" dirty="0" err="1"/>
              <a:t>Hyperplane</a:t>
            </a:r>
            <a:r>
              <a:rPr lang="en-US" b="1" dirty="0"/>
              <a:t> </a:t>
            </a:r>
            <a:r>
              <a:rPr lang="en-US" b="1" dirty="0" smtClean="0"/>
              <a:t>?</a:t>
            </a:r>
            <a:endParaRPr lang="en-IN" b="1" dirty="0"/>
          </a:p>
        </p:txBody>
      </p:sp>
      <p:pic>
        <p:nvPicPr>
          <p:cNvPr id="8194" name="Picture 2" descr="https://miro.medium.com/max/690/1*q7Tr-GNbm5HM7T3d1HR-Uw.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319" t="9167" r="8261" b="10156"/>
          <a:stretch/>
        </p:blipFill>
        <p:spPr bwMode="auto">
          <a:xfrm>
            <a:off x="162560" y="821803"/>
            <a:ext cx="5344160" cy="5585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2349502" y="6407309"/>
            <a:ext cx="723275" cy="369332"/>
          </a:xfrm>
          <a:prstGeom prst="rect">
            <a:avLst/>
          </a:prstGeom>
        </p:spPr>
        <p:txBody>
          <a:bodyPr wrap="none">
            <a:spAutoFit/>
          </a:bodyPr>
          <a:lstStyle/>
          <a:p>
            <a:r>
              <a:rPr lang="en-IN" b="1" i="0" dirty="0" smtClean="0">
                <a:solidFill>
                  <a:srgbClr val="757575"/>
                </a:solidFill>
                <a:effectLst/>
                <a:latin typeface="sohne"/>
              </a:rPr>
              <a:t>Fig.7</a:t>
            </a:r>
            <a:endParaRPr lang="en-IN" b="1" dirty="0"/>
          </a:p>
        </p:txBody>
      </p:sp>
      <p:sp>
        <p:nvSpPr>
          <p:cNvPr id="3" name="Rectangle 2"/>
          <p:cNvSpPr/>
          <p:nvPr/>
        </p:nvSpPr>
        <p:spPr>
          <a:xfrm>
            <a:off x="5638800" y="821803"/>
            <a:ext cx="6471920" cy="5262979"/>
          </a:xfrm>
          <a:prstGeom prst="rect">
            <a:avLst/>
          </a:prstGeom>
        </p:spPr>
        <p:txBody>
          <a:bodyPr wrap="square">
            <a:spAutoFit/>
          </a:bodyPr>
          <a:lstStyle/>
          <a:p>
            <a:pPr marL="285750" indent="-285750">
              <a:buFont typeface="Arial" panose="020B0604020202020204" pitchFamily="34" charset="0"/>
              <a:buChar char="•"/>
            </a:pPr>
            <a:r>
              <a:rPr lang="en-US" sz="2400" dirty="0" smtClean="0"/>
              <a:t>So, when we are choosing optimal </a:t>
            </a:r>
            <a:r>
              <a:rPr lang="en-US" sz="2400" dirty="0" err="1" smtClean="0"/>
              <a:t>hyperplane</a:t>
            </a:r>
            <a:r>
              <a:rPr lang="en-US" sz="2400" dirty="0" smtClean="0"/>
              <a:t> we will choose one among set of </a:t>
            </a:r>
            <a:r>
              <a:rPr lang="en-US" sz="2400" dirty="0" err="1" smtClean="0"/>
              <a:t>hyperplane</a:t>
            </a:r>
            <a:r>
              <a:rPr lang="en-US" sz="2400" dirty="0" smtClean="0"/>
              <a:t> which is highest distance from the closest data points. </a:t>
            </a:r>
          </a:p>
          <a:p>
            <a:pPr marL="285750" indent="-285750">
              <a:buFont typeface="Arial" panose="020B0604020202020204" pitchFamily="34" charset="0"/>
              <a:buChar char="•"/>
            </a:pPr>
            <a:r>
              <a:rPr lang="en-US" sz="2400" dirty="0" smtClean="0"/>
              <a:t>If optimal </a:t>
            </a:r>
            <a:r>
              <a:rPr lang="en-US" sz="2400" dirty="0" err="1" smtClean="0"/>
              <a:t>hyperplane</a:t>
            </a:r>
            <a:r>
              <a:rPr lang="en-US" sz="2400" dirty="0" smtClean="0"/>
              <a:t> is very close to data points then margin will be very small and it will generalize well for training data but when an unseen data will come it will fail to generalize well as explained above. </a:t>
            </a:r>
          </a:p>
          <a:p>
            <a:pPr marL="285750" indent="-285750">
              <a:buFont typeface="Arial" panose="020B0604020202020204" pitchFamily="34" charset="0"/>
              <a:buChar char="•"/>
            </a:pPr>
            <a:r>
              <a:rPr lang="en-US" sz="2400" dirty="0" smtClean="0"/>
              <a:t>So our goal is to maximize the margin so that our classifier is able to generalize well for unseen instances.</a:t>
            </a:r>
          </a:p>
          <a:p>
            <a:pPr marL="285750" indent="-285750">
              <a:buFont typeface="Arial" panose="020B0604020202020204" pitchFamily="34" charset="0"/>
              <a:buChar char="•"/>
            </a:pPr>
            <a:r>
              <a:rPr lang="en-US" sz="2400" b="1" i="1" dirty="0" smtClean="0"/>
              <a:t>So, In SVM our goal is to choose an optimal </a:t>
            </a:r>
            <a:r>
              <a:rPr lang="en-US" sz="2400" b="1" i="1" dirty="0" err="1" smtClean="0"/>
              <a:t>hyperplane</a:t>
            </a:r>
            <a:r>
              <a:rPr lang="en-US" sz="2400" b="1" i="1" dirty="0" smtClean="0"/>
              <a:t> which maximizes the margin.</a:t>
            </a:r>
            <a:endParaRPr lang="en-US" sz="2400" dirty="0"/>
          </a:p>
        </p:txBody>
      </p:sp>
    </p:spTree>
    <p:extLst>
      <p:ext uri="{BB962C8B-B14F-4D97-AF65-F5344CB8AC3E}">
        <p14:creationId xmlns:p14="http://schemas.microsoft.com/office/powerpoint/2010/main" val="1859597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Mathematical Interpretation of Optimal </a:t>
            </a:r>
            <a:r>
              <a:rPr lang="en-US" sz="3600" b="1" dirty="0" err="1"/>
              <a:t>Hyperplane</a:t>
            </a:r>
            <a:r>
              <a:rPr lang="en-US" sz="3600" b="1" dirty="0"/>
              <a:t/>
            </a:r>
            <a:br>
              <a:rPr lang="en-US" sz="3600" b="1" dirty="0"/>
            </a:br>
            <a:endParaRPr lang="en-IN" sz="3600" b="1" dirty="0"/>
          </a:p>
        </p:txBody>
      </p:sp>
      <p:pic>
        <p:nvPicPr>
          <p:cNvPr id="1026" name="Picture 2" descr="https://miro.medium.com/max/565/1*bHnGYD3ddJui2x4z5gOtd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162" y="1135589"/>
            <a:ext cx="4305300" cy="548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49227" y="1798370"/>
            <a:ext cx="6845376" cy="2308324"/>
          </a:xfrm>
          <a:prstGeom prst="rect">
            <a:avLst/>
          </a:prstGeom>
        </p:spPr>
        <p:txBody>
          <a:bodyPr wrap="square">
            <a:spAutoFit/>
          </a:bodyPr>
          <a:lstStyle/>
          <a:p>
            <a:r>
              <a:rPr lang="en-US" sz="2400" dirty="0">
                <a:solidFill>
                  <a:srgbClr val="292929"/>
                </a:solidFill>
                <a:latin typeface="charter"/>
              </a:rPr>
              <a:t>we have </a:t>
            </a:r>
            <a:r>
              <a:rPr lang="en-US" sz="2400" i="1" dirty="0">
                <a:solidFill>
                  <a:srgbClr val="292929"/>
                </a:solidFill>
                <a:latin typeface="charter"/>
              </a:rPr>
              <a:t>L</a:t>
            </a:r>
            <a:r>
              <a:rPr lang="en-US" sz="2400" dirty="0">
                <a:solidFill>
                  <a:srgbClr val="292929"/>
                </a:solidFill>
                <a:latin typeface="charter"/>
              </a:rPr>
              <a:t> training examples where each example </a:t>
            </a:r>
            <a:r>
              <a:rPr lang="en-US" sz="2400" i="1" dirty="0">
                <a:solidFill>
                  <a:srgbClr val="292929"/>
                </a:solidFill>
                <a:latin typeface="charter"/>
              </a:rPr>
              <a:t>x</a:t>
            </a:r>
            <a:r>
              <a:rPr lang="en-US" sz="2400" dirty="0">
                <a:solidFill>
                  <a:srgbClr val="292929"/>
                </a:solidFill>
                <a:latin typeface="charter"/>
              </a:rPr>
              <a:t> are of </a:t>
            </a:r>
            <a:r>
              <a:rPr lang="en-US" sz="2400" i="1" dirty="0">
                <a:solidFill>
                  <a:srgbClr val="292929"/>
                </a:solidFill>
                <a:latin typeface="charter"/>
              </a:rPr>
              <a:t>D</a:t>
            </a:r>
            <a:r>
              <a:rPr lang="en-US" sz="2400" dirty="0">
                <a:solidFill>
                  <a:srgbClr val="292929"/>
                </a:solidFill>
                <a:latin typeface="charter"/>
              </a:rPr>
              <a:t> dimension and each have labels of </a:t>
            </a:r>
            <a:endParaRPr lang="en-US" sz="2400" dirty="0" smtClean="0">
              <a:solidFill>
                <a:srgbClr val="292929"/>
              </a:solidFill>
              <a:latin typeface="charter"/>
            </a:endParaRPr>
          </a:p>
          <a:p>
            <a:r>
              <a:rPr lang="en-US" sz="2400" dirty="0" smtClean="0">
                <a:solidFill>
                  <a:srgbClr val="292929"/>
                </a:solidFill>
                <a:latin typeface="charter"/>
              </a:rPr>
              <a:t>either</a:t>
            </a:r>
            <a:r>
              <a:rPr lang="en-US" sz="2400" dirty="0">
                <a:solidFill>
                  <a:srgbClr val="292929"/>
                </a:solidFill>
                <a:latin typeface="charter"/>
              </a:rPr>
              <a:t> </a:t>
            </a:r>
            <a:r>
              <a:rPr lang="en-US" sz="2400" i="1" dirty="0">
                <a:solidFill>
                  <a:srgbClr val="292929"/>
                </a:solidFill>
                <a:latin typeface="charter"/>
              </a:rPr>
              <a:t>y=+1</a:t>
            </a:r>
            <a:r>
              <a:rPr lang="en-US" sz="2400" dirty="0">
                <a:solidFill>
                  <a:srgbClr val="292929"/>
                </a:solidFill>
                <a:latin typeface="charter"/>
              </a:rPr>
              <a:t> </a:t>
            </a:r>
            <a:r>
              <a:rPr lang="en-US" sz="2400" i="1" dirty="0">
                <a:solidFill>
                  <a:srgbClr val="292929"/>
                </a:solidFill>
                <a:latin typeface="charter"/>
              </a:rPr>
              <a:t>or y= -1</a:t>
            </a:r>
            <a:r>
              <a:rPr lang="en-US" sz="2400" dirty="0">
                <a:solidFill>
                  <a:srgbClr val="292929"/>
                </a:solidFill>
                <a:latin typeface="charter"/>
              </a:rPr>
              <a:t> class, and </a:t>
            </a:r>
            <a:r>
              <a:rPr lang="en-US" sz="2400" dirty="0" smtClean="0">
                <a:solidFill>
                  <a:srgbClr val="292929"/>
                </a:solidFill>
                <a:latin typeface="charter"/>
              </a:rPr>
              <a:t>examples </a:t>
            </a:r>
            <a:r>
              <a:rPr lang="en-US" sz="2400" dirty="0">
                <a:solidFill>
                  <a:srgbClr val="292929"/>
                </a:solidFill>
                <a:latin typeface="charter"/>
              </a:rPr>
              <a:t>are linearly separable. </a:t>
            </a:r>
            <a:endParaRPr lang="en-US" sz="2400" dirty="0" smtClean="0">
              <a:solidFill>
                <a:srgbClr val="292929"/>
              </a:solidFill>
              <a:latin typeface="charter"/>
            </a:endParaRPr>
          </a:p>
          <a:p>
            <a:r>
              <a:rPr lang="en-US" sz="2400" dirty="0" smtClean="0">
                <a:solidFill>
                  <a:srgbClr val="292929"/>
                </a:solidFill>
                <a:latin typeface="charter"/>
              </a:rPr>
              <a:t>Then</a:t>
            </a:r>
            <a:r>
              <a:rPr lang="en-US" sz="2400" dirty="0">
                <a:solidFill>
                  <a:srgbClr val="292929"/>
                </a:solidFill>
                <a:latin typeface="charter"/>
              </a:rPr>
              <a:t>, our training data is form ,</a:t>
            </a:r>
            <a:endParaRPr lang="en-IN" sz="2400" dirty="0"/>
          </a:p>
        </p:txBody>
      </p:sp>
      <p:pic>
        <p:nvPicPr>
          <p:cNvPr id="1028" name="Picture 4" descr="https://miro.medium.com/max/570/1*fCUdbmLxFiv2nSE2W_RLh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27" y="4715263"/>
            <a:ext cx="6301365" cy="127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92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90" y="209900"/>
            <a:ext cx="5369459" cy="613326"/>
          </a:xfrm>
        </p:spPr>
        <p:txBody>
          <a:bodyPr>
            <a:noAutofit/>
          </a:bodyPr>
          <a:lstStyle/>
          <a:p>
            <a:r>
              <a:rPr lang="en-IN" sz="2800" b="1" dirty="0"/>
              <a:t>Linear separable data points</a:t>
            </a:r>
            <a:r>
              <a:rPr lang="en-IN" sz="2800" b="1" dirty="0" smtClean="0"/>
              <a:t>.</a:t>
            </a:r>
            <a:endParaRPr lang="en-IN" sz="2800" b="1" dirty="0"/>
          </a:p>
        </p:txBody>
      </p:sp>
      <p:sp>
        <p:nvSpPr>
          <p:cNvPr id="3" name="Content Placeholder 2"/>
          <p:cNvSpPr>
            <a:spLocks noGrp="1"/>
          </p:cNvSpPr>
          <p:nvPr>
            <p:ph idx="1"/>
          </p:nvPr>
        </p:nvSpPr>
        <p:spPr>
          <a:xfrm>
            <a:off x="0" y="1123510"/>
            <a:ext cx="7662466" cy="3964538"/>
          </a:xfrm>
        </p:spPr>
        <p:txBody>
          <a:bodyPr>
            <a:normAutofit/>
          </a:bodyPr>
          <a:lstStyle/>
          <a:p>
            <a:r>
              <a:rPr lang="en-US" sz="2400" dirty="0"/>
              <a:t>We consider </a:t>
            </a:r>
            <a:r>
              <a:rPr lang="en-US" sz="2400" i="1" dirty="0"/>
              <a:t>D=2</a:t>
            </a:r>
            <a:r>
              <a:rPr lang="en-US" sz="2400" dirty="0"/>
              <a:t> to keep explanation simple and data points are linearly separable, The </a:t>
            </a:r>
            <a:r>
              <a:rPr lang="en-US" sz="2400" dirty="0" err="1"/>
              <a:t>hyperplane</a:t>
            </a:r>
            <a:r>
              <a:rPr lang="en-US" sz="2400" dirty="0"/>
              <a:t> </a:t>
            </a:r>
            <a:r>
              <a:rPr lang="en-US" sz="2400" i="1" dirty="0" err="1"/>
              <a:t>w.x+b</a:t>
            </a:r>
            <a:r>
              <a:rPr lang="en-US" sz="2400" i="1" dirty="0"/>
              <a:t>=0</a:t>
            </a:r>
            <a:r>
              <a:rPr lang="en-US" sz="2400" dirty="0"/>
              <a:t> can be described as </a:t>
            </a:r>
            <a:r>
              <a:rPr lang="en-US" sz="2400" dirty="0" smtClean="0"/>
              <a:t>shown in figure :</a:t>
            </a:r>
          </a:p>
          <a:p>
            <a:r>
              <a:rPr lang="en-US" sz="2400" dirty="0"/>
              <a:t>Support vectors examples are closest to optimal </a:t>
            </a:r>
            <a:r>
              <a:rPr lang="en-US" sz="2400" dirty="0" err="1"/>
              <a:t>hyperplane</a:t>
            </a:r>
            <a:r>
              <a:rPr lang="en-US" sz="2400" dirty="0"/>
              <a:t> and the aim of the SVM is to orientate this </a:t>
            </a:r>
            <a:r>
              <a:rPr lang="en-US" sz="2400" dirty="0" err="1"/>
              <a:t>hyperplane</a:t>
            </a:r>
            <a:r>
              <a:rPr lang="en-US" sz="2400" dirty="0"/>
              <a:t> as far as possible from the closest member of the both classes.</a:t>
            </a:r>
          </a:p>
          <a:p>
            <a:r>
              <a:rPr lang="en-US" sz="2400" dirty="0"/>
              <a:t>From the above Fig , SVM problem can be formulated as,</a:t>
            </a:r>
          </a:p>
          <a:p>
            <a:endParaRPr lang="en-IN" sz="2400" dirty="0"/>
          </a:p>
        </p:txBody>
      </p:sp>
      <p:pic>
        <p:nvPicPr>
          <p:cNvPr id="2052" name="Picture 4" descr="https://miro.medium.com/max/634/1*sWNTINUxUILiinqxOzvRYQ.png"/>
          <p:cNvPicPr>
            <a:picLocks noChangeAspect="1" noChangeArrowheads="1"/>
          </p:cNvPicPr>
          <p:nvPr/>
        </p:nvPicPr>
        <p:blipFill rotWithShape="1">
          <a:blip r:embed="rId2">
            <a:extLst>
              <a:ext uri="{28A0092B-C50C-407E-A947-70E740481C1C}">
                <a14:useLocalDpi xmlns:a14="http://schemas.microsoft.com/office/drawing/2010/main" val="0"/>
              </a:ext>
            </a:extLst>
          </a:blip>
          <a:srcRect t="14916" b="14726"/>
          <a:stretch/>
        </p:blipFill>
        <p:spPr bwMode="auto">
          <a:xfrm>
            <a:off x="80160" y="4668638"/>
            <a:ext cx="6608974" cy="19385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miro.medium.com/max/565/1*bHnGYD3ddJui2x4z5gOt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465" y="990734"/>
            <a:ext cx="4378643" cy="546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20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168" y="509286"/>
            <a:ext cx="5446852" cy="5960961"/>
          </a:xfrm>
        </p:spPr>
        <p:txBody>
          <a:bodyPr>
            <a:noAutofit/>
          </a:bodyPr>
          <a:lstStyle/>
          <a:p>
            <a:r>
              <a:rPr lang="en-US" sz="2400" dirty="0"/>
              <a:t>From the Fig.8 we have two </a:t>
            </a:r>
            <a:r>
              <a:rPr lang="en-US" sz="2400" dirty="0" err="1"/>
              <a:t>hyperplane</a:t>
            </a:r>
            <a:r>
              <a:rPr lang="en-US" sz="2400" dirty="0"/>
              <a:t> H1 and H2 passing through the support vectors of +1 and -1 class respectively. so</a:t>
            </a:r>
          </a:p>
          <a:p>
            <a:r>
              <a:rPr lang="en-US" sz="2400" b="1" i="1" dirty="0" err="1">
                <a:solidFill>
                  <a:srgbClr val="FF0000"/>
                </a:solidFill>
              </a:rPr>
              <a:t>w.x+b</a:t>
            </a:r>
            <a:r>
              <a:rPr lang="en-US" sz="2400" b="1" i="1" dirty="0">
                <a:solidFill>
                  <a:srgbClr val="FF0000"/>
                </a:solidFill>
              </a:rPr>
              <a:t>=-1 :H1</a:t>
            </a:r>
            <a:endParaRPr lang="en-US" sz="2400" b="1" dirty="0">
              <a:solidFill>
                <a:srgbClr val="FF0000"/>
              </a:solidFill>
            </a:endParaRPr>
          </a:p>
          <a:p>
            <a:r>
              <a:rPr lang="en-US" sz="2400" b="1" i="1" dirty="0" err="1">
                <a:solidFill>
                  <a:srgbClr val="FF0000"/>
                </a:solidFill>
              </a:rPr>
              <a:t>w.x+b</a:t>
            </a:r>
            <a:r>
              <a:rPr lang="en-US" sz="2400" b="1" i="1" dirty="0">
                <a:solidFill>
                  <a:srgbClr val="FF0000"/>
                </a:solidFill>
              </a:rPr>
              <a:t>=1 :</a:t>
            </a:r>
            <a:r>
              <a:rPr lang="en-US" sz="2400" b="1" i="1" dirty="0" smtClean="0">
                <a:solidFill>
                  <a:srgbClr val="FF0000"/>
                </a:solidFill>
              </a:rPr>
              <a:t>H2</a:t>
            </a:r>
          </a:p>
          <a:p>
            <a:r>
              <a:rPr lang="en-US" sz="2400" dirty="0"/>
              <a:t>And distance between H1 </a:t>
            </a:r>
            <a:r>
              <a:rPr lang="en-US" sz="2400" dirty="0" err="1"/>
              <a:t>hyperplane</a:t>
            </a:r>
            <a:r>
              <a:rPr lang="en-US" sz="2400" dirty="0"/>
              <a:t> and origin is </a:t>
            </a:r>
            <a:r>
              <a:rPr lang="en-US" sz="2400" i="1" dirty="0"/>
              <a:t>(-1-b)/|w|</a:t>
            </a:r>
            <a:r>
              <a:rPr lang="en-US" sz="2400" dirty="0"/>
              <a:t> and distance between H2 </a:t>
            </a:r>
            <a:r>
              <a:rPr lang="en-US" sz="2400" dirty="0" err="1"/>
              <a:t>hyperplane</a:t>
            </a:r>
            <a:r>
              <a:rPr lang="en-US" sz="2400" dirty="0"/>
              <a:t> and origin is </a:t>
            </a:r>
            <a:r>
              <a:rPr lang="en-US" sz="2400" dirty="0" smtClean="0"/>
              <a:t> (</a:t>
            </a:r>
            <a:r>
              <a:rPr lang="en-US" sz="2400" i="1" dirty="0"/>
              <a:t>1–b)/|w|</a:t>
            </a:r>
            <a:r>
              <a:rPr lang="en-US" sz="2400" dirty="0"/>
              <a:t>. So, margin can be given as</a:t>
            </a:r>
          </a:p>
          <a:p>
            <a:r>
              <a:rPr lang="en-US" sz="2400" i="1" dirty="0"/>
              <a:t>M=(1-b)/|w|-(-1-b)/|w|</a:t>
            </a:r>
            <a:endParaRPr lang="en-US" sz="2400" dirty="0"/>
          </a:p>
          <a:p>
            <a:r>
              <a:rPr lang="en-US" sz="2400" i="1" dirty="0"/>
              <a:t>M=2/|w|</a:t>
            </a:r>
            <a:endParaRPr lang="en-US" sz="2400" dirty="0"/>
          </a:p>
          <a:p>
            <a:r>
              <a:rPr lang="en-US" sz="2400" dirty="0"/>
              <a:t>Where </a:t>
            </a:r>
            <a:r>
              <a:rPr lang="en-US" sz="2400" i="1" dirty="0"/>
              <a:t>M</a:t>
            </a:r>
            <a:r>
              <a:rPr lang="en-US" sz="2400" dirty="0"/>
              <a:t> is nothing but twice of the margin. So margin can be written as 1/|w|. </a:t>
            </a:r>
            <a:endParaRPr lang="en-IN" sz="2400" dirty="0"/>
          </a:p>
        </p:txBody>
      </p:sp>
      <p:pic>
        <p:nvPicPr>
          <p:cNvPr id="4" name="Picture 2" descr="https://miro.medium.com/max/639/1*uqqLm5bSTY-pD4CmW3SW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3713" r="7740" b="8633"/>
          <a:stretch/>
        </p:blipFill>
        <p:spPr bwMode="auto">
          <a:xfrm>
            <a:off x="5787341" y="1013529"/>
            <a:ext cx="6238755" cy="495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1877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a:t>
            </a:r>
            <a:r>
              <a:rPr lang="en-US" dirty="0" err="1" smtClean="0"/>
              <a:t>Hyperplane</a:t>
            </a:r>
            <a:endParaRPr lang="en-IN" dirty="0"/>
          </a:p>
        </p:txBody>
      </p:sp>
      <p:sp>
        <p:nvSpPr>
          <p:cNvPr id="3" name="Content Placeholder 2"/>
          <p:cNvSpPr>
            <a:spLocks noGrp="1"/>
          </p:cNvSpPr>
          <p:nvPr>
            <p:ph idx="1"/>
          </p:nvPr>
        </p:nvSpPr>
        <p:spPr/>
        <p:txBody>
          <a:bodyPr/>
          <a:lstStyle/>
          <a:p>
            <a:r>
              <a:rPr lang="en-US" dirty="0"/>
              <a:t>As, optimal </a:t>
            </a:r>
            <a:r>
              <a:rPr lang="en-US" dirty="0" err="1"/>
              <a:t>hyperplane</a:t>
            </a:r>
            <a:r>
              <a:rPr lang="en-US" dirty="0"/>
              <a:t> </a:t>
            </a:r>
            <a:r>
              <a:rPr lang="en-US" dirty="0" smtClean="0"/>
              <a:t>maximize </a:t>
            </a:r>
            <a:r>
              <a:rPr lang="en-US" dirty="0"/>
              <a:t>the margin, then the SVM objective is boiled down to fact of maximizing the term</a:t>
            </a:r>
            <a:r>
              <a:rPr lang="en-US" i="1" dirty="0"/>
              <a:t> 1/|w|</a:t>
            </a:r>
            <a:r>
              <a:rPr lang="en-US" dirty="0"/>
              <a:t>,</a:t>
            </a:r>
          </a:p>
          <a:p>
            <a:endParaRPr lang="en-US" dirty="0"/>
          </a:p>
          <a:p>
            <a:endParaRPr lang="en-IN" dirty="0"/>
          </a:p>
        </p:txBody>
      </p:sp>
      <p:pic>
        <p:nvPicPr>
          <p:cNvPr id="3074" name="Picture 2" descr="https://miro.medium.com/max/875/1*Ek1mVfRaY8yvk5oQ5tbxj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09" y="2737691"/>
            <a:ext cx="10258776" cy="39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662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optimization</a:t>
            </a:r>
            <a:endParaRPr lang="en-IN" b="1" dirty="0"/>
          </a:p>
        </p:txBody>
      </p:sp>
      <p:sp>
        <p:nvSpPr>
          <p:cNvPr id="3" name="Content Placeholder 2"/>
          <p:cNvSpPr>
            <a:spLocks noGrp="1"/>
          </p:cNvSpPr>
          <p:nvPr>
            <p:ph idx="1"/>
          </p:nvPr>
        </p:nvSpPr>
        <p:spPr>
          <a:xfrm>
            <a:off x="838200" y="1478384"/>
            <a:ext cx="10515600" cy="4351338"/>
          </a:xfrm>
        </p:spPr>
        <p:txBody>
          <a:bodyPr/>
          <a:lstStyle/>
          <a:p>
            <a:r>
              <a:rPr lang="en-US" dirty="0"/>
              <a:t>To make you comfortable, Learning algorithms of SVM are explained with pseudo code explain below. </a:t>
            </a:r>
            <a:endParaRPr lang="en-US" dirty="0" smtClean="0"/>
          </a:p>
          <a:p>
            <a:r>
              <a:rPr lang="en-US" dirty="0" smtClean="0"/>
              <a:t>This </a:t>
            </a:r>
            <a:r>
              <a:rPr lang="en-US" dirty="0"/>
              <a:t>is very abstract concept in SVM optimization. </a:t>
            </a:r>
            <a:endParaRPr lang="en-US" dirty="0" smtClean="0"/>
          </a:p>
          <a:p>
            <a:r>
              <a:rPr lang="en-US" dirty="0" smtClean="0"/>
              <a:t>For </a:t>
            </a:r>
            <a:r>
              <a:rPr lang="en-US" dirty="0"/>
              <a:t>below code assume x is data point and y is its corresponding labels.</a:t>
            </a:r>
            <a:endParaRPr lang="en-IN" dirty="0"/>
          </a:p>
        </p:txBody>
      </p:sp>
      <p:pic>
        <p:nvPicPr>
          <p:cNvPr id="5122" name="Picture 2" descr="https://miro.medium.com/max/859/1*p9q3fytM59lLEsi62aoMRA.png"/>
          <p:cNvPicPr>
            <a:picLocks noChangeAspect="1" noChangeArrowheads="1"/>
          </p:cNvPicPr>
          <p:nvPr/>
        </p:nvPicPr>
        <p:blipFill rotWithShape="1">
          <a:blip r:embed="rId2">
            <a:extLst>
              <a:ext uri="{28A0092B-C50C-407E-A947-70E740481C1C}">
                <a14:useLocalDpi xmlns:a14="http://schemas.microsoft.com/office/drawing/2010/main" val="0"/>
              </a:ext>
            </a:extLst>
          </a:blip>
          <a:srcRect l="2803" t="11935" r="19368"/>
          <a:stretch/>
        </p:blipFill>
        <p:spPr bwMode="auto">
          <a:xfrm>
            <a:off x="3113590" y="3654052"/>
            <a:ext cx="8240210" cy="311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675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Soft and Hard </a:t>
            </a:r>
            <a:r>
              <a:rPr lang="en-US" b="1" dirty="0"/>
              <a:t>margin classification</a:t>
            </a:r>
            <a:endParaRPr lang="en-IN" b="1" dirty="0"/>
          </a:p>
        </p:txBody>
      </p:sp>
      <p:sp>
        <p:nvSpPr>
          <p:cNvPr id="3" name="Content Placeholder 2"/>
          <p:cNvSpPr>
            <a:spLocks noGrp="1"/>
          </p:cNvSpPr>
          <p:nvPr>
            <p:ph idx="1"/>
          </p:nvPr>
        </p:nvSpPr>
        <p:spPr>
          <a:xfrm>
            <a:off x="208343" y="1412111"/>
            <a:ext cx="11667281" cy="4764852"/>
          </a:xfrm>
        </p:spPr>
        <p:txBody>
          <a:bodyPr/>
          <a:lstStyle/>
          <a:p>
            <a:r>
              <a:rPr lang="en-US" dirty="0"/>
              <a:t>No data points are allowed in the margin areas. This type of linear classification is known as Hard margin classification.</a:t>
            </a:r>
            <a:endParaRPr lang="en-IN" dirty="0"/>
          </a:p>
        </p:txBody>
      </p:sp>
      <p:pic>
        <p:nvPicPr>
          <p:cNvPr id="6146" name="Picture 2" descr="https://miro.medium.com/max/1104/1*CD08yESKvYgyM7pJhCnQ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32" y="2342901"/>
            <a:ext cx="10764455" cy="442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50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 and Hard margin classification</a:t>
            </a:r>
            <a:endParaRPr lang="en-IN" dirty="0"/>
          </a:p>
        </p:txBody>
      </p:sp>
      <p:pic>
        <p:nvPicPr>
          <p:cNvPr id="7170" name="Picture 2" descr="https://miro.medium.com/max/561/1*A3MIALgW3xdCGuuLNqpCE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2453" y="1459194"/>
            <a:ext cx="1051560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94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Support Vector Machine</a:t>
            </a:r>
            <a:endParaRPr lang="en-IN" b="1" dirty="0"/>
          </a:p>
        </p:txBody>
      </p:sp>
      <p:sp>
        <p:nvSpPr>
          <p:cNvPr id="3" name="Content Placeholder 2"/>
          <p:cNvSpPr>
            <a:spLocks noGrp="1"/>
          </p:cNvSpPr>
          <p:nvPr>
            <p:ph idx="1"/>
          </p:nvPr>
        </p:nvSpPr>
        <p:spPr>
          <a:xfrm>
            <a:off x="243067" y="1825625"/>
            <a:ext cx="11586259" cy="4351338"/>
          </a:xfrm>
        </p:spPr>
        <p:txBody>
          <a:bodyPr/>
          <a:lstStyle/>
          <a:p>
            <a:r>
              <a:rPr lang="en-US" dirty="0"/>
              <a:t>SVM is one of the most popular, versatile supervised machine learning algorithm. </a:t>
            </a:r>
            <a:endParaRPr lang="en-US" dirty="0" smtClean="0"/>
          </a:p>
          <a:p>
            <a:r>
              <a:rPr lang="en-US" dirty="0" smtClean="0"/>
              <a:t>It </a:t>
            </a:r>
            <a:r>
              <a:rPr lang="en-US" dirty="0"/>
              <a:t>is used for both classification and regression task</a:t>
            </a:r>
            <a:r>
              <a:rPr lang="en-US" dirty="0" smtClean="0"/>
              <a:t>. But </a:t>
            </a:r>
            <a:r>
              <a:rPr lang="en-US" dirty="0"/>
              <a:t>in this thread we will talk about classification task</a:t>
            </a:r>
            <a:r>
              <a:rPr lang="en-US" dirty="0" smtClean="0"/>
              <a:t>.</a:t>
            </a:r>
          </a:p>
          <a:p>
            <a:r>
              <a:rPr lang="en-US" dirty="0" smtClean="0"/>
              <a:t> </a:t>
            </a:r>
            <a:r>
              <a:rPr lang="en-US" dirty="0"/>
              <a:t>It is usually preferred for medium and small sized data-set.</a:t>
            </a:r>
            <a:endParaRPr lang="en-IN" dirty="0"/>
          </a:p>
        </p:txBody>
      </p:sp>
    </p:spTree>
    <p:extLst>
      <p:ext uri="{BB962C8B-B14F-4D97-AF65-F5344CB8AC3E}">
        <p14:creationId xmlns:p14="http://schemas.microsoft.com/office/powerpoint/2010/main" val="1415111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algn="just"/>
            <a:r>
              <a:rPr lang="en-US" i="1" dirty="0"/>
              <a:t>so what should we do??</a:t>
            </a:r>
            <a:endParaRPr lang="en-US" dirty="0"/>
          </a:p>
          <a:p>
            <a:pPr algn="just"/>
            <a:r>
              <a:rPr lang="en-US" dirty="0"/>
              <a:t>To avoid these issues it is preferable to use more flexible model. </a:t>
            </a:r>
            <a:endParaRPr lang="en-US" dirty="0" smtClean="0"/>
          </a:p>
          <a:p>
            <a:pPr algn="just"/>
            <a:r>
              <a:rPr lang="en-US" dirty="0" smtClean="0"/>
              <a:t>As </a:t>
            </a:r>
            <a:r>
              <a:rPr lang="en-US" dirty="0"/>
              <a:t>most of real world data are not fully linearly separable, we will allow some margin violation to occur</a:t>
            </a:r>
            <a:r>
              <a:rPr lang="en-US" dirty="0" smtClean="0"/>
              <a:t>.</a:t>
            </a:r>
          </a:p>
          <a:p>
            <a:pPr algn="just"/>
            <a:r>
              <a:rPr lang="en-US" dirty="0" smtClean="0"/>
              <a:t> </a:t>
            </a:r>
            <a:r>
              <a:rPr lang="en-US" dirty="0"/>
              <a:t>It is better to have large margin, even though some constraints is violated. </a:t>
            </a:r>
            <a:endParaRPr lang="en-US" dirty="0" smtClean="0"/>
          </a:p>
          <a:p>
            <a:pPr algn="just"/>
            <a:r>
              <a:rPr lang="en-US" dirty="0" smtClean="0"/>
              <a:t>Margin </a:t>
            </a:r>
            <a:r>
              <a:rPr lang="en-US" dirty="0"/>
              <a:t>violation means choosing an </a:t>
            </a:r>
            <a:r>
              <a:rPr lang="en-US" dirty="0" err="1"/>
              <a:t>hyperplane</a:t>
            </a:r>
            <a:r>
              <a:rPr lang="en-US" dirty="0"/>
              <a:t>, which can allow some data points to stay in either in between the margin area or in the incorrect side of </a:t>
            </a:r>
            <a:r>
              <a:rPr lang="en-US" dirty="0" err="1"/>
              <a:t>hyperplane,which</a:t>
            </a:r>
            <a:r>
              <a:rPr lang="en-US" dirty="0"/>
              <a:t> is contrast to hard margin classification task . This type of classification are called as soft margin classification.</a:t>
            </a:r>
          </a:p>
          <a:p>
            <a:endParaRPr lang="en-IN" dirty="0"/>
          </a:p>
        </p:txBody>
      </p:sp>
    </p:spTree>
    <p:extLst>
      <p:ext uri="{BB962C8B-B14F-4D97-AF65-F5344CB8AC3E}">
        <p14:creationId xmlns:p14="http://schemas.microsoft.com/office/powerpoint/2010/main" val="429411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i="1" dirty="0"/>
              <a:t>what does it mean Mathematically??</a:t>
            </a:r>
            <a:endParaRPr lang="en-US" dirty="0"/>
          </a:p>
          <a:p>
            <a:r>
              <a:rPr lang="en-US" dirty="0"/>
              <a:t>we will relax the constrains of the equation slightly to allow the margin violation to occur with the help of positive </a:t>
            </a:r>
            <a:r>
              <a:rPr lang="en-US" b="1" dirty="0">
                <a:solidFill>
                  <a:srgbClr val="FF0000"/>
                </a:solidFill>
              </a:rPr>
              <a:t>slack</a:t>
            </a:r>
            <a:r>
              <a:rPr lang="en-US" dirty="0"/>
              <a:t> </a:t>
            </a:r>
            <a:r>
              <a:rPr lang="en-US" b="1" dirty="0">
                <a:solidFill>
                  <a:srgbClr val="FF0000"/>
                </a:solidFill>
              </a:rPr>
              <a:t>variable </a:t>
            </a:r>
            <a:r>
              <a:rPr lang="en-US" b="1" i="1" dirty="0" err="1">
                <a:solidFill>
                  <a:srgbClr val="FF0000"/>
                </a:solidFill>
              </a:rPr>
              <a:t>ξi</a:t>
            </a:r>
            <a:r>
              <a:rPr lang="en-US" b="1" dirty="0">
                <a:solidFill>
                  <a:srgbClr val="FF0000"/>
                </a:solidFill>
              </a:rPr>
              <a:t>. </a:t>
            </a:r>
            <a:r>
              <a:rPr lang="en-US" dirty="0"/>
              <a:t>so now above equation can be written as,</a:t>
            </a:r>
          </a:p>
          <a:p>
            <a:endParaRPr lang="en-IN" dirty="0"/>
          </a:p>
        </p:txBody>
      </p:sp>
      <p:pic>
        <p:nvPicPr>
          <p:cNvPr id="8194" name="Picture 2" descr="https://miro.medium.com/max/875/1*VOF6T98Bjj0ZffS9bHgMNA.png"/>
          <p:cNvPicPr>
            <a:picLocks noChangeAspect="1" noChangeArrowheads="1"/>
          </p:cNvPicPr>
          <p:nvPr/>
        </p:nvPicPr>
        <p:blipFill rotWithShape="1">
          <a:blip r:embed="rId2">
            <a:extLst>
              <a:ext uri="{28A0092B-C50C-407E-A947-70E740481C1C}">
                <a14:useLocalDpi xmlns:a14="http://schemas.microsoft.com/office/drawing/2010/main" val="0"/>
              </a:ext>
            </a:extLst>
          </a:blip>
          <a:srcRect r="36627" b="8633"/>
          <a:stretch/>
        </p:blipFill>
        <p:spPr bwMode="auto">
          <a:xfrm>
            <a:off x="1671859" y="3673295"/>
            <a:ext cx="8513290" cy="299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480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slack</a:t>
            </a:r>
            <a:r>
              <a:rPr lang="en-US" dirty="0"/>
              <a:t> </a:t>
            </a:r>
            <a:r>
              <a:rPr lang="en-US" b="1" dirty="0">
                <a:solidFill>
                  <a:srgbClr val="FF0000"/>
                </a:solidFill>
              </a:rPr>
              <a:t>variable </a:t>
            </a:r>
            <a:r>
              <a:rPr lang="en-US" b="1" i="1" dirty="0" err="1">
                <a:solidFill>
                  <a:srgbClr val="FF0000"/>
                </a:solidFill>
              </a:rPr>
              <a:t>ξi</a:t>
            </a:r>
            <a:endParaRPr lang="en-IN" dirty="0"/>
          </a:p>
        </p:txBody>
      </p:sp>
      <p:sp>
        <p:nvSpPr>
          <p:cNvPr id="3" name="Content Placeholder 2"/>
          <p:cNvSpPr>
            <a:spLocks noGrp="1"/>
          </p:cNvSpPr>
          <p:nvPr>
            <p:ph idx="1"/>
          </p:nvPr>
        </p:nvSpPr>
        <p:spPr/>
        <p:txBody>
          <a:bodyPr>
            <a:normAutofit fontScale="70000" lnSpcReduction="20000"/>
          </a:bodyPr>
          <a:lstStyle/>
          <a:p>
            <a:pPr algn="just"/>
            <a:r>
              <a:rPr lang="en-US" i="1" dirty="0" err="1"/>
              <a:t>ξi</a:t>
            </a:r>
            <a:r>
              <a:rPr lang="en-US" dirty="0"/>
              <a:t> actually tells where the </a:t>
            </a:r>
            <a:r>
              <a:rPr lang="en-US" i="1" dirty="0" err="1"/>
              <a:t>ith</a:t>
            </a:r>
            <a:r>
              <a:rPr lang="en-US" dirty="0"/>
              <a:t> observation is located relative to </a:t>
            </a:r>
            <a:r>
              <a:rPr lang="en-US" dirty="0" err="1"/>
              <a:t>hyperplane</a:t>
            </a:r>
            <a:r>
              <a:rPr lang="en-US" dirty="0"/>
              <a:t> and </a:t>
            </a:r>
            <a:r>
              <a:rPr lang="en-US" dirty="0" err="1"/>
              <a:t>margin,for</a:t>
            </a:r>
            <a:r>
              <a:rPr lang="en-US" dirty="0"/>
              <a:t> 0</a:t>
            </a:r>
            <a:r>
              <a:rPr lang="en-US" i="1" dirty="0"/>
              <a:t>&lt;ξi</a:t>
            </a:r>
            <a:r>
              <a:rPr lang="en-US" dirty="0"/>
              <a:t>≤1, then observation is between incorrect side of margin and correct side of </a:t>
            </a:r>
            <a:r>
              <a:rPr lang="en-US" dirty="0" err="1" smtClean="0"/>
              <a:t>hyperplane.This</a:t>
            </a:r>
            <a:r>
              <a:rPr lang="en-US" dirty="0" smtClean="0"/>
              <a:t> </a:t>
            </a:r>
            <a:r>
              <a:rPr lang="en-US" dirty="0"/>
              <a:t>is margin violation. </a:t>
            </a:r>
            <a:endParaRPr lang="en-US" dirty="0" smtClean="0"/>
          </a:p>
          <a:p>
            <a:pPr algn="just"/>
            <a:r>
              <a:rPr lang="en-US" dirty="0" smtClean="0"/>
              <a:t>for</a:t>
            </a:r>
            <a:r>
              <a:rPr lang="en-US" dirty="0"/>
              <a:t> </a:t>
            </a:r>
            <a:r>
              <a:rPr lang="en-US" i="1" dirty="0" err="1"/>
              <a:t>ξi</a:t>
            </a:r>
            <a:r>
              <a:rPr lang="en-US" i="1" dirty="0"/>
              <a:t>&gt;1 </a:t>
            </a:r>
            <a:r>
              <a:rPr lang="en-US" dirty="0"/>
              <a:t>,observation is on the incorrect side of both </a:t>
            </a:r>
            <a:r>
              <a:rPr lang="en-US" dirty="0" err="1"/>
              <a:t>hyperplane</a:t>
            </a:r>
            <a:r>
              <a:rPr lang="en-US" dirty="0"/>
              <a:t> and margin, and point is misclassified. </a:t>
            </a:r>
            <a:endParaRPr lang="en-US" dirty="0" smtClean="0"/>
          </a:p>
          <a:p>
            <a:pPr algn="just"/>
            <a:r>
              <a:rPr lang="en-US" dirty="0" smtClean="0"/>
              <a:t>And </a:t>
            </a:r>
            <a:r>
              <a:rPr lang="en-US" dirty="0"/>
              <a:t>in the soft margin classification task, the observation is on the incorrect side of margin have penalty which increases as distance from it increases.</a:t>
            </a:r>
          </a:p>
          <a:p>
            <a:pPr algn="just"/>
            <a:r>
              <a:rPr lang="en-US" i="1" dirty="0"/>
              <a:t>C</a:t>
            </a:r>
            <a:r>
              <a:rPr lang="en-US" dirty="0"/>
              <a:t> is the parameter which controls the trade-off between length of margin and number of the misclassification on the training data. </a:t>
            </a:r>
            <a:endParaRPr lang="en-US" dirty="0" smtClean="0"/>
          </a:p>
          <a:p>
            <a:pPr algn="just"/>
            <a:r>
              <a:rPr lang="en-US" dirty="0" smtClean="0"/>
              <a:t>For </a:t>
            </a:r>
            <a:r>
              <a:rPr lang="en-US" dirty="0"/>
              <a:t>C=0, It is not letting any misclassification to occur which is a nothing but hard margin classification and it result in narrow margin, </a:t>
            </a:r>
            <a:endParaRPr lang="en-US" dirty="0" smtClean="0"/>
          </a:p>
          <a:p>
            <a:pPr algn="just"/>
            <a:r>
              <a:rPr lang="en-US" i="1" dirty="0" smtClean="0"/>
              <a:t>For </a:t>
            </a:r>
            <a:r>
              <a:rPr lang="en-US" i="1" dirty="0"/>
              <a:t>C&gt;0,</a:t>
            </a:r>
            <a:r>
              <a:rPr lang="en-US" dirty="0"/>
              <a:t> it mean no more than C observation can violate the margin, as C increases margin also widens.</a:t>
            </a:r>
          </a:p>
          <a:p>
            <a:pPr algn="just"/>
            <a:r>
              <a:rPr lang="en-US" dirty="0"/>
              <a:t>The correct value of </a:t>
            </a:r>
            <a:r>
              <a:rPr lang="en-US" i="1" dirty="0"/>
              <a:t>C</a:t>
            </a:r>
            <a:r>
              <a:rPr lang="en-US" dirty="0"/>
              <a:t> is decided by cross-validation and it is this parameter only, that can result in bias-variance trade-off in SVM. If the value of </a:t>
            </a:r>
            <a:r>
              <a:rPr lang="en-US" i="1" dirty="0"/>
              <a:t>C =0</a:t>
            </a:r>
            <a:r>
              <a:rPr lang="en-US" dirty="0"/>
              <a:t>, which results in high variance but if the value of</a:t>
            </a:r>
            <a:r>
              <a:rPr lang="en-US" i="1" dirty="0"/>
              <a:t> C= ∞</a:t>
            </a:r>
            <a:r>
              <a:rPr lang="en-US" dirty="0"/>
              <a:t> it results in high bias.</a:t>
            </a:r>
          </a:p>
          <a:p>
            <a:pPr algn="just"/>
            <a:endParaRPr lang="en-IN" dirty="0"/>
          </a:p>
        </p:txBody>
      </p:sp>
    </p:spTree>
    <p:extLst>
      <p:ext uri="{BB962C8B-B14F-4D97-AF65-F5344CB8AC3E}">
        <p14:creationId xmlns:p14="http://schemas.microsoft.com/office/powerpoint/2010/main" val="1910318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Linear SVM-Example</a:t>
            </a:r>
            <a:endParaRPr lang="en-IN" b="1" dirty="0"/>
          </a:p>
        </p:txBody>
      </p:sp>
      <p:sp>
        <p:nvSpPr>
          <p:cNvPr id="3" name="Content Placeholder 2"/>
          <p:cNvSpPr>
            <a:spLocks noGrp="1"/>
          </p:cNvSpPr>
          <p:nvPr>
            <p:ph idx="1"/>
          </p:nvPr>
        </p:nvSpPr>
        <p:spPr>
          <a:xfrm>
            <a:off x="838200" y="1770062"/>
            <a:ext cx="10515600" cy="4351338"/>
          </a:xfrm>
        </p:spPr>
        <p:txBody>
          <a:bodyPr/>
          <a:lstStyle/>
          <a:p>
            <a:r>
              <a:rPr lang="en-US" dirty="0"/>
              <a:t>This problem set is two-dimensional because the classification is only between two classes. It is called a linear SVM.</a:t>
            </a:r>
            <a:endParaRPr lang="en-IN" dirty="0"/>
          </a:p>
        </p:txBody>
      </p:sp>
      <p:pic>
        <p:nvPicPr>
          <p:cNvPr id="9218" name="Picture 2" descr="problem-set"/>
          <p:cNvPicPr>
            <a:picLocks noChangeAspect="1" noChangeArrowheads="1"/>
          </p:cNvPicPr>
          <p:nvPr/>
        </p:nvPicPr>
        <p:blipFill rotWithShape="1">
          <a:blip r:embed="rId2">
            <a:extLst>
              <a:ext uri="{28A0092B-C50C-407E-A947-70E740481C1C}">
                <a14:useLocalDpi xmlns:a14="http://schemas.microsoft.com/office/drawing/2010/main" val="0"/>
              </a:ext>
            </a:extLst>
          </a:blip>
          <a:srcRect r="776" b="12775"/>
          <a:stretch/>
        </p:blipFill>
        <p:spPr bwMode="auto">
          <a:xfrm>
            <a:off x="2817524" y="2742281"/>
            <a:ext cx="4905083" cy="2209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62257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Non-linear SVM Example</a:t>
            </a:r>
            <a:endParaRPr lang="en-IN" b="1" dirty="0"/>
          </a:p>
        </p:txBody>
      </p:sp>
      <p:sp>
        <p:nvSpPr>
          <p:cNvPr id="3" name="Content Placeholder 2"/>
          <p:cNvSpPr>
            <a:spLocks noGrp="1"/>
          </p:cNvSpPr>
          <p:nvPr>
            <p:ph idx="1"/>
          </p:nvPr>
        </p:nvSpPr>
        <p:spPr>
          <a:xfrm>
            <a:off x="235390" y="1825625"/>
            <a:ext cx="11715184" cy="4937314"/>
          </a:xfrm>
        </p:spPr>
        <p:txBody>
          <a:bodyPr>
            <a:normAutofit/>
          </a:bodyPr>
          <a:lstStyle/>
          <a:p>
            <a:pPr algn="just"/>
            <a:r>
              <a:rPr lang="en-US" sz="1800" dirty="0"/>
              <a:t>The data set shown below has no clear linear separation between the two classes. </a:t>
            </a:r>
            <a:endParaRPr lang="en-US" sz="1800" dirty="0" smtClean="0"/>
          </a:p>
          <a:p>
            <a:pPr algn="just"/>
            <a:r>
              <a:rPr lang="en-US" sz="1800" dirty="0" smtClean="0"/>
              <a:t>In </a:t>
            </a:r>
            <a:r>
              <a:rPr lang="en-US" sz="1800" dirty="0"/>
              <a:t>machine learning parlance, you would say that these are not linearly separable. </a:t>
            </a:r>
            <a:endParaRPr lang="en-US" sz="1800" dirty="0" smtClean="0"/>
          </a:p>
          <a:p>
            <a:pPr algn="just"/>
            <a:r>
              <a:rPr lang="en-US" sz="1800" dirty="0" smtClean="0"/>
              <a:t>How </a:t>
            </a:r>
            <a:r>
              <a:rPr lang="en-US" sz="1800" dirty="0"/>
              <a:t>can you get the support vector machine to work on such data? </a:t>
            </a:r>
          </a:p>
          <a:p>
            <a:pPr algn="just"/>
            <a:r>
              <a:rPr lang="en-US" sz="1800" dirty="0"/>
              <a:t>Since you can't separate it into two classes using a line, you need to transform it into a higher dimension by employing a kernel function to the data set</a:t>
            </a:r>
            <a:r>
              <a:rPr lang="en-US" sz="1800" dirty="0" smtClean="0"/>
              <a:t>.</a:t>
            </a:r>
          </a:p>
          <a:p>
            <a:pPr algn="just"/>
            <a:endParaRPr lang="en-IN" sz="1800" dirty="0"/>
          </a:p>
        </p:txBody>
      </p:sp>
      <p:pic>
        <p:nvPicPr>
          <p:cNvPr id="4" name="Picture 3"/>
          <p:cNvPicPr>
            <a:picLocks noChangeAspect="1"/>
          </p:cNvPicPr>
          <p:nvPr/>
        </p:nvPicPr>
        <p:blipFill rotWithShape="1">
          <a:blip r:embed="rId2"/>
          <a:srcRect l="40333" t="38296" r="12500" b="22593"/>
          <a:stretch/>
        </p:blipFill>
        <p:spPr>
          <a:xfrm>
            <a:off x="235390" y="3509217"/>
            <a:ext cx="7170344" cy="3253722"/>
          </a:xfrm>
          <a:prstGeom prst="rect">
            <a:avLst/>
          </a:prstGeom>
        </p:spPr>
      </p:pic>
    </p:spTree>
    <p:extLst>
      <p:ext uri="{BB962C8B-B14F-4D97-AF65-F5344CB8AC3E}">
        <p14:creationId xmlns:p14="http://schemas.microsoft.com/office/powerpoint/2010/main" val="2118233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22129" b="13997"/>
          <a:stretch/>
        </p:blipFill>
        <p:spPr>
          <a:xfrm>
            <a:off x="606582" y="488886"/>
            <a:ext cx="10747218" cy="2969537"/>
          </a:xfrm>
          <a:prstGeom prst="rect">
            <a:avLst/>
          </a:prstGeom>
        </p:spPr>
      </p:pic>
      <p:pic>
        <p:nvPicPr>
          <p:cNvPr id="5" name="Content Placeholder 3"/>
          <p:cNvPicPr>
            <a:picLocks noChangeAspect="1"/>
          </p:cNvPicPr>
          <p:nvPr/>
        </p:nvPicPr>
        <p:blipFill rotWithShape="1">
          <a:blip r:embed="rId3"/>
          <a:srcRect l="5255" t="20879" r="5565" b="15038"/>
          <a:stretch/>
        </p:blipFill>
        <p:spPr>
          <a:xfrm>
            <a:off x="407406" y="3630440"/>
            <a:ext cx="11054282" cy="3046491"/>
          </a:xfrm>
          <a:prstGeom prst="rect">
            <a:avLst/>
          </a:prstGeom>
        </p:spPr>
      </p:pic>
    </p:spTree>
    <p:extLst>
      <p:ext uri="{BB962C8B-B14F-4D97-AF65-F5344CB8AC3E}">
        <p14:creationId xmlns:p14="http://schemas.microsoft.com/office/powerpoint/2010/main" val="3932116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457" y="186947"/>
            <a:ext cx="5218569" cy="6575991"/>
          </a:xfrm>
        </p:spPr>
        <p:txBody>
          <a:bodyPr>
            <a:normAutofit/>
          </a:bodyPr>
          <a:lstStyle/>
          <a:p>
            <a:r>
              <a:rPr lang="en-US" sz="2400" dirty="0"/>
              <a:t>A higher dimension enables you to clearly separate the two groups with a plane</a:t>
            </a:r>
            <a:r>
              <a:rPr lang="en-US" sz="2400" dirty="0" smtClean="0"/>
              <a:t>.</a:t>
            </a:r>
          </a:p>
          <a:p>
            <a:r>
              <a:rPr lang="en-US" sz="2400" dirty="0" smtClean="0"/>
              <a:t> </a:t>
            </a:r>
            <a:r>
              <a:rPr lang="en-US" sz="2400" dirty="0"/>
              <a:t>Here, you can draw some planes between the green dots and the red dots — with the end goal of maximizing the margin. </a:t>
            </a:r>
          </a:p>
          <a:p>
            <a:r>
              <a:rPr lang="en-US" sz="2400" dirty="0"/>
              <a:t>If you let R=the number of dimensions, the kernel function will convert a two-dimensional space (R2) to a three-dimensional space (R3). </a:t>
            </a:r>
            <a:endParaRPr lang="en-US" sz="2400" dirty="0" smtClean="0"/>
          </a:p>
          <a:p>
            <a:r>
              <a:rPr lang="en-US" sz="2400" dirty="0" smtClean="0"/>
              <a:t>Once </a:t>
            </a:r>
            <a:r>
              <a:rPr lang="en-US" sz="2400" dirty="0"/>
              <a:t>the data is separated into three dimensions, you can apply SVM and separate the two groups using a two-dimensional plane.</a:t>
            </a:r>
            <a:endParaRPr lang="en-IN" sz="2400" dirty="0"/>
          </a:p>
        </p:txBody>
      </p:sp>
      <p:pic>
        <p:nvPicPr>
          <p:cNvPr id="4" name="Content Placeholder 3"/>
          <p:cNvPicPr>
            <a:picLocks noChangeAspect="1"/>
          </p:cNvPicPr>
          <p:nvPr/>
        </p:nvPicPr>
        <p:blipFill rotWithShape="1">
          <a:blip r:embed="rId2"/>
          <a:srcRect l="4551" t="21470" r="4513" b="10094"/>
          <a:stretch/>
        </p:blipFill>
        <p:spPr>
          <a:xfrm>
            <a:off x="5423026" y="534155"/>
            <a:ext cx="6654297" cy="5622201"/>
          </a:xfrm>
          <a:prstGeom prst="rect">
            <a:avLst/>
          </a:prstGeom>
        </p:spPr>
      </p:pic>
    </p:spTree>
    <p:extLst>
      <p:ext uri="{BB962C8B-B14F-4D97-AF65-F5344CB8AC3E}">
        <p14:creationId xmlns:p14="http://schemas.microsoft.com/office/powerpoint/2010/main" val="2381398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similar in the higher dimensions (3+D):</a:t>
            </a:r>
            <a:endParaRPr lang="en-IN" dirty="0"/>
          </a:p>
        </p:txBody>
      </p:sp>
      <p:pic>
        <p:nvPicPr>
          <p:cNvPr id="4" name="Content Placeholder 3"/>
          <p:cNvPicPr>
            <a:picLocks noGrp="1" noChangeAspect="1"/>
          </p:cNvPicPr>
          <p:nvPr>
            <p:ph idx="1"/>
          </p:nvPr>
        </p:nvPicPr>
        <p:blipFill rotWithShape="1">
          <a:blip r:embed="rId2"/>
          <a:srcRect l="39311" t="38356" r="11300" b="23360"/>
          <a:stretch/>
        </p:blipFill>
        <p:spPr>
          <a:xfrm>
            <a:off x="636760" y="1690688"/>
            <a:ext cx="10918480" cy="5065413"/>
          </a:xfrm>
          <a:prstGeom prst="rect">
            <a:avLst/>
          </a:prstGeom>
        </p:spPr>
      </p:pic>
    </p:spTree>
    <p:extLst>
      <p:ext uri="{BB962C8B-B14F-4D97-AF65-F5344CB8AC3E}">
        <p14:creationId xmlns:p14="http://schemas.microsoft.com/office/powerpoint/2010/main" val="3955168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SVM Kernel </a:t>
            </a:r>
            <a:r>
              <a:rPr lang="en-US" b="1" dirty="0" smtClean="0"/>
              <a:t>Functions</a:t>
            </a:r>
            <a:endParaRPr lang="en-IN" b="1" dirty="0"/>
          </a:p>
        </p:txBody>
      </p:sp>
      <p:sp>
        <p:nvSpPr>
          <p:cNvPr id="3" name="Content Placeholder 2"/>
          <p:cNvSpPr>
            <a:spLocks noGrp="1"/>
          </p:cNvSpPr>
          <p:nvPr>
            <p:ph idx="1"/>
          </p:nvPr>
        </p:nvSpPr>
        <p:spPr>
          <a:xfrm>
            <a:off x="219919" y="1825625"/>
            <a:ext cx="11539959" cy="3301960"/>
          </a:xfrm>
        </p:spPr>
        <p:txBody>
          <a:bodyPr>
            <a:noAutofit/>
          </a:bodyPr>
          <a:lstStyle/>
          <a:p>
            <a:r>
              <a:rPr lang="en-US" sz="2000" dirty="0" smtClean="0"/>
              <a:t>SVM </a:t>
            </a:r>
            <a:r>
              <a:rPr lang="en-US" sz="2000" dirty="0"/>
              <a:t>algorithms use a group of mathematical functions that are known as kernels. The function of a kernel is to require data as input and transform it into the desired form. </a:t>
            </a:r>
          </a:p>
          <a:p>
            <a:r>
              <a:rPr lang="en-US" sz="2000" dirty="0"/>
              <a:t>Different SVM algorithms use differing kinds of kernel functions. These functions are of different kinds—for instance, linear, nonlinear, polynomial, radial basis function (RBF), and sigmoid.</a:t>
            </a:r>
          </a:p>
          <a:p>
            <a:r>
              <a:rPr lang="en-US" sz="2000" dirty="0"/>
              <a:t>The most preferred kind of kernel function is RBF. Because it's localized and has a finite response along the complete x-axis.</a:t>
            </a:r>
          </a:p>
          <a:p>
            <a:r>
              <a:rPr lang="en-US" sz="2000" dirty="0"/>
              <a:t>The kernel functions return the scalar product between two points in an exceedingly suitable feature space. Thus by defining a notion of resemblance, with a little computing cost even in the case of very high-dimensional spaces</a:t>
            </a:r>
            <a:r>
              <a:rPr lang="en-US" sz="2000" dirty="0" smtClean="0"/>
              <a:t>.</a:t>
            </a:r>
          </a:p>
          <a:p>
            <a:r>
              <a:rPr lang="en-US" sz="2000" i="1" dirty="0"/>
              <a:t>The SVM uses what is called a “Kernel Trick” where the data is transformed and an optimal boundary is found for the possible outputs.</a:t>
            </a:r>
            <a:endParaRPr lang="en-US" sz="2000" dirty="0"/>
          </a:p>
          <a:p>
            <a:endParaRPr lang="en-IN" sz="2000" dirty="0"/>
          </a:p>
        </p:txBody>
      </p:sp>
      <p:pic>
        <p:nvPicPr>
          <p:cNvPr id="12290" name="Picture 2" descr="SVM kernal Equ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14" y="5683169"/>
            <a:ext cx="4914900" cy="67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53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017" y="94537"/>
            <a:ext cx="10515600" cy="1325563"/>
          </a:xfrm>
        </p:spPr>
        <p:txBody>
          <a:bodyPr/>
          <a:lstStyle/>
          <a:p>
            <a:r>
              <a:rPr lang="en-IN" dirty="0"/>
              <a:t>Mapping to Higher Dimensions</a:t>
            </a:r>
          </a:p>
        </p:txBody>
      </p:sp>
      <p:sp>
        <p:nvSpPr>
          <p:cNvPr id="3" name="Content Placeholder 2"/>
          <p:cNvSpPr>
            <a:spLocks noGrp="1"/>
          </p:cNvSpPr>
          <p:nvPr>
            <p:ph idx="1"/>
          </p:nvPr>
        </p:nvSpPr>
        <p:spPr>
          <a:xfrm>
            <a:off x="194388" y="1097837"/>
            <a:ext cx="7587343" cy="4351338"/>
          </a:xfrm>
        </p:spPr>
        <p:txBody>
          <a:bodyPr>
            <a:normAutofit lnSpcReduction="10000"/>
          </a:bodyPr>
          <a:lstStyle/>
          <a:p>
            <a:r>
              <a:rPr lang="en-US" dirty="0"/>
              <a:t>To solve this problem we shouldn’t just blindly add another dimension, we should transform the space so we generate this level difference intentionally.</a:t>
            </a:r>
          </a:p>
          <a:p>
            <a:r>
              <a:rPr lang="en-US" b="1" dirty="0"/>
              <a:t>Mapping from 2D to 3D</a:t>
            </a:r>
          </a:p>
          <a:p>
            <a:r>
              <a:rPr lang="en-US" dirty="0"/>
              <a:t>Let's assume that we add another dimension called X3. Another important transformation is that in the new dimension the points are organized using this formula x1² + x2².</a:t>
            </a:r>
          </a:p>
          <a:p>
            <a:r>
              <a:rPr lang="en-US" dirty="0"/>
              <a:t>If we plot the plane defined by the x² + y² formula, we will get something like this:</a:t>
            </a:r>
          </a:p>
          <a:p>
            <a:endParaRPr lang="en-IN" dirty="0"/>
          </a:p>
        </p:txBody>
      </p:sp>
      <p:pic>
        <p:nvPicPr>
          <p:cNvPr id="2052" name="Picture 4" descr="https://miro.medium.com/max/646/0*4tGRdSHgOoKZoQ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322" y="1579822"/>
            <a:ext cx="4105775" cy="305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890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SVM</a:t>
            </a:r>
            <a:endParaRPr lang="en-IN" b="1" dirty="0"/>
          </a:p>
        </p:txBody>
      </p:sp>
      <p:sp>
        <p:nvSpPr>
          <p:cNvPr id="3" name="Content Placeholder 2"/>
          <p:cNvSpPr>
            <a:spLocks noGrp="1"/>
          </p:cNvSpPr>
          <p:nvPr>
            <p:ph idx="1"/>
          </p:nvPr>
        </p:nvSpPr>
        <p:spPr>
          <a:xfrm>
            <a:off x="173619" y="1825625"/>
            <a:ext cx="11655707" cy="1010172"/>
          </a:xfrm>
        </p:spPr>
        <p:txBody>
          <a:bodyPr>
            <a:normAutofit/>
          </a:bodyPr>
          <a:lstStyle/>
          <a:p>
            <a:r>
              <a:rPr lang="en-US" dirty="0"/>
              <a:t>The main objective of SVM is to find the optimal </a:t>
            </a:r>
            <a:r>
              <a:rPr lang="en-US" dirty="0" err="1"/>
              <a:t>hyperplane</a:t>
            </a:r>
            <a:r>
              <a:rPr lang="en-US" dirty="0"/>
              <a:t> which linearly separates the data points in two component by maximizing the margin .</a:t>
            </a:r>
            <a:endParaRPr lang="en-IN" dirty="0"/>
          </a:p>
        </p:txBody>
      </p:sp>
      <p:pic>
        <p:nvPicPr>
          <p:cNvPr id="1026" name="Picture 2" descr="https://miro.medium.com/max/550/1*nLTp6tzBSmRtOOc_09m0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37" y="2835797"/>
            <a:ext cx="4191000" cy="3248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25505" y="6488668"/>
            <a:ext cx="7523430" cy="369332"/>
          </a:xfrm>
          <a:prstGeom prst="rect">
            <a:avLst/>
          </a:prstGeom>
        </p:spPr>
        <p:txBody>
          <a:bodyPr wrap="square">
            <a:spAutoFit/>
          </a:bodyPr>
          <a:lstStyle/>
          <a:p>
            <a:r>
              <a:rPr lang="en-US" b="0" i="0" dirty="0" smtClean="0">
                <a:solidFill>
                  <a:srgbClr val="757575"/>
                </a:solidFill>
                <a:effectLst/>
                <a:latin typeface="sohne"/>
              </a:rPr>
              <a:t>dotted line is </a:t>
            </a:r>
            <a:r>
              <a:rPr lang="en-US" b="0" i="0" dirty="0" err="1" smtClean="0">
                <a:solidFill>
                  <a:srgbClr val="757575"/>
                </a:solidFill>
                <a:effectLst/>
                <a:latin typeface="sohne"/>
              </a:rPr>
              <a:t>hyperplane</a:t>
            </a:r>
            <a:r>
              <a:rPr lang="en-US" b="0" i="0" dirty="0" smtClean="0">
                <a:solidFill>
                  <a:srgbClr val="757575"/>
                </a:solidFill>
                <a:effectLst/>
                <a:latin typeface="sohne"/>
              </a:rPr>
              <a:t>, separating blue and pink classes balls</a:t>
            </a:r>
            <a:endParaRPr lang="en-IN" dirty="0"/>
          </a:p>
        </p:txBody>
      </p:sp>
    </p:spTree>
    <p:extLst>
      <p:ext uri="{BB962C8B-B14F-4D97-AF65-F5344CB8AC3E}">
        <p14:creationId xmlns:p14="http://schemas.microsoft.com/office/powerpoint/2010/main" val="2949599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to 3D</a:t>
            </a:r>
            <a:endParaRPr lang="en-IN" dirty="0"/>
          </a:p>
        </p:txBody>
      </p:sp>
      <p:pic>
        <p:nvPicPr>
          <p:cNvPr id="3074" name="Picture 2" descr="https://miro.medium.com/max/875/0*3jWNwLMhrhazDmd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277" y="2432116"/>
            <a:ext cx="3942906" cy="32129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max/875/0*GKpdwmJ-YoZVWq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404" y="2297178"/>
            <a:ext cx="4326138" cy="301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1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Kernel </a:t>
            </a:r>
            <a:r>
              <a:rPr lang="en-US" b="1" dirty="0" smtClean="0"/>
              <a:t>functions</a:t>
            </a:r>
            <a:endParaRPr lang="en-IN" b="1" dirty="0"/>
          </a:p>
        </p:txBody>
      </p:sp>
      <p:sp>
        <p:nvSpPr>
          <p:cNvPr id="3" name="Content Placeholder 2"/>
          <p:cNvSpPr>
            <a:spLocks noGrp="1"/>
          </p:cNvSpPr>
          <p:nvPr>
            <p:ph idx="1"/>
          </p:nvPr>
        </p:nvSpPr>
        <p:spPr>
          <a:xfrm>
            <a:off x="88869" y="1446495"/>
            <a:ext cx="11796666" cy="5214796"/>
          </a:xfrm>
        </p:spPr>
        <p:txBody>
          <a:bodyPr>
            <a:normAutofit fontScale="62500" lnSpcReduction="20000"/>
          </a:bodyPr>
          <a:lstStyle/>
          <a:p>
            <a:r>
              <a:rPr lang="en-US" b="1" dirty="0" smtClean="0"/>
              <a:t>Linear</a:t>
            </a:r>
            <a:endParaRPr lang="en-US" b="1" dirty="0"/>
          </a:p>
          <a:p>
            <a:r>
              <a:rPr lang="en-US" dirty="0"/>
              <a:t>These are commonly recommended for text classification because most of these types of classification problems are linearly separable</a:t>
            </a:r>
            <a:r>
              <a:rPr lang="en-US" dirty="0" smtClean="0"/>
              <a:t>.</a:t>
            </a:r>
            <a:endParaRPr lang="en-US" dirty="0"/>
          </a:p>
          <a:p>
            <a:r>
              <a:rPr lang="en-US" dirty="0"/>
              <a:t>The linear kernel works really well when there are a lot of features, and text classification problems have a lot of features. Linear kernel functions are faster than most of the others and you have fewer parameters to optimize</a:t>
            </a:r>
            <a:r>
              <a:rPr lang="en-US" dirty="0" smtClean="0"/>
              <a:t>.</a:t>
            </a:r>
            <a:endParaRPr lang="en-US" dirty="0"/>
          </a:p>
          <a:p>
            <a:r>
              <a:rPr lang="en-US" dirty="0"/>
              <a:t>Here's the function that defines the linear kernel</a:t>
            </a:r>
            <a:r>
              <a:rPr lang="en-US" dirty="0" smtClean="0"/>
              <a:t>:</a:t>
            </a:r>
            <a:endParaRPr lang="en-US" dirty="0"/>
          </a:p>
          <a:p>
            <a:r>
              <a:rPr lang="en-US" dirty="0"/>
              <a:t>f(X) = </a:t>
            </a:r>
            <a:r>
              <a:rPr lang="en-US" dirty="0" err="1"/>
              <a:t>w^T</a:t>
            </a:r>
            <a:r>
              <a:rPr lang="en-US" dirty="0"/>
              <a:t> * X + b</a:t>
            </a:r>
          </a:p>
          <a:p>
            <a:r>
              <a:rPr lang="en-US" dirty="0"/>
              <a:t>In this equation, w is the weight vector that you want to minimize, X is the data that you're trying to classify, and b is the linear coefficient estimated from the training data. This equation defines the decision boundary that the SVM returns.</a:t>
            </a:r>
          </a:p>
          <a:p>
            <a:endParaRPr lang="en-US" dirty="0"/>
          </a:p>
          <a:p>
            <a:r>
              <a:rPr lang="en-US" b="1" dirty="0"/>
              <a:t>Polynomial</a:t>
            </a:r>
          </a:p>
          <a:p>
            <a:r>
              <a:rPr lang="en-US" dirty="0"/>
              <a:t>The polynomial kernel isn't used in practice very often because it isn't as computationally efficient as other kernels and its predictions aren't as accurate</a:t>
            </a:r>
            <a:r>
              <a:rPr lang="en-US" dirty="0" smtClean="0"/>
              <a:t>.</a:t>
            </a:r>
            <a:endParaRPr lang="en-US" dirty="0"/>
          </a:p>
          <a:p>
            <a:r>
              <a:rPr lang="en-US" dirty="0"/>
              <a:t>Here's the function for a polynomial kernel</a:t>
            </a:r>
            <a:r>
              <a:rPr lang="en-US" dirty="0" smtClean="0"/>
              <a:t>:</a:t>
            </a:r>
            <a:endParaRPr lang="en-US" dirty="0"/>
          </a:p>
          <a:p>
            <a:r>
              <a:rPr lang="en-US" dirty="0"/>
              <a:t>f(X1, X2) = (a + X1^T * X2) ^ </a:t>
            </a:r>
            <a:r>
              <a:rPr lang="en-US" dirty="0" smtClean="0"/>
              <a:t>b</a:t>
            </a:r>
          </a:p>
          <a:p>
            <a:endParaRPr lang="en-US" dirty="0"/>
          </a:p>
          <a:p>
            <a:r>
              <a:rPr lang="en-US" dirty="0"/>
              <a:t>This is one of the more simple polynomial kernel equations you can use. f(X1, X2) represents the polynomial decision boundary that will separate your data. X1 and X2 represent your data.</a:t>
            </a:r>
            <a:endParaRPr lang="en-IN" dirty="0"/>
          </a:p>
        </p:txBody>
      </p:sp>
    </p:spTree>
    <p:extLst>
      <p:ext uri="{BB962C8B-B14F-4D97-AF65-F5344CB8AC3E}">
        <p14:creationId xmlns:p14="http://schemas.microsoft.com/office/powerpoint/2010/main" val="3621213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91" y="500062"/>
            <a:ext cx="10515600" cy="1325563"/>
          </a:xfrm>
        </p:spPr>
        <p:txBody>
          <a:bodyPr/>
          <a:lstStyle/>
          <a:p>
            <a:endParaRPr lang="en-IN"/>
          </a:p>
        </p:txBody>
      </p:sp>
      <p:sp>
        <p:nvSpPr>
          <p:cNvPr id="3" name="Content Placeholder 2"/>
          <p:cNvSpPr>
            <a:spLocks noGrp="1"/>
          </p:cNvSpPr>
          <p:nvPr>
            <p:ph idx="1"/>
          </p:nvPr>
        </p:nvSpPr>
        <p:spPr/>
        <p:txBody>
          <a:bodyPr>
            <a:normAutofit fontScale="47500" lnSpcReduction="20000"/>
          </a:bodyPr>
          <a:lstStyle/>
          <a:p>
            <a:r>
              <a:rPr lang="en-US" b="1" dirty="0"/>
              <a:t>Gaussian Radial Basis Function (RBF)</a:t>
            </a:r>
          </a:p>
          <a:p>
            <a:r>
              <a:rPr lang="en-US" dirty="0"/>
              <a:t>One of the most powerful and commonly used kernels in SVMs. Usually the choice for non-linear data.</a:t>
            </a:r>
          </a:p>
          <a:p>
            <a:endParaRPr lang="en-US" dirty="0"/>
          </a:p>
          <a:p>
            <a:r>
              <a:rPr lang="en-US" dirty="0"/>
              <a:t>Here's the equation for an RBF kernel:</a:t>
            </a:r>
          </a:p>
          <a:p>
            <a:endParaRPr lang="en-US" dirty="0"/>
          </a:p>
          <a:p>
            <a:r>
              <a:rPr lang="en-US" dirty="0" smtClean="0"/>
              <a:t>f(X1, X2) = </a:t>
            </a:r>
            <a:r>
              <a:rPr lang="en-US" dirty="0" err="1" smtClean="0"/>
              <a:t>exp</a:t>
            </a:r>
            <a:r>
              <a:rPr lang="en-US" dirty="0" smtClean="0"/>
              <a:t>(-gamma * ||X1 - X2||^2)</a:t>
            </a:r>
          </a:p>
          <a:p>
            <a:r>
              <a:rPr lang="en-US" dirty="0" smtClean="0"/>
              <a:t>In this equation, gamma specifies how much a single training point has on the other data points around it. ||X1 - X2|| is the dot product between your features.</a:t>
            </a:r>
          </a:p>
          <a:p>
            <a:endParaRPr lang="en-US" dirty="0"/>
          </a:p>
          <a:p>
            <a:r>
              <a:rPr lang="en-US" b="1" dirty="0"/>
              <a:t>Sigmoid</a:t>
            </a:r>
          </a:p>
          <a:p>
            <a:r>
              <a:rPr lang="en-US" dirty="0"/>
              <a:t>More useful in neural networks than in support vector machines, but there are occasional specific use cases.</a:t>
            </a:r>
          </a:p>
          <a:p>
            <a:endParaRPr lang="en-US" dirty="0"/>
          </a:p>
          <a:p>
            <a:r>
              <a:rPr lang="en-US" dirty="0"/>
              <a:t>Here's the function for a sigmoid kernel:</a:t>
            </a:r>
          </a:p>
          <a:p>
            <a:endParaRPr lang="en-US" dirty="0"/>
          </a:p>
          <a:p>
            <a:r>
              <a:rPr lang="en-US" dirty="0"/>
              <a:t>f(X, y) = </a:t>
            </a:r>
            <a:r>
              <a:rPr lang="en-US" dirty="0" err="1"/>
              <a:t>tanh</a:t>
            </a:r>
            <a:r>
              <a:rPr lang="en-US" dirty="0"/>
              <a:t>(alpha * X^T * y + C)</a:t>
            </a:r>
          </a:p>
          <a:p>
            <a:r>
              <a:rPr lang="en-US" dirty="0"/>
              <a:t>In this function, alpha is a weight vector and C is an offset value to account for some </a:t>
            </a:r>
            <a:r>
              <a:rPr lang="en-US" dirty="0" err="1"/>
              <a:t>mis</a:t>
            </a:r>
            <a:r>
              <a:rPr lang="en-US" dirty="0"/>
              <a:t>-classification of data that can happen.</a:t>
            </a:r>
            <a:endParaRPr lang="en-IN" dirty="0"/>
          </a:p>
        </p:txBody>
      </p:sp>
    </p:spTree>
    <p:extLst>
      <p:ext uri="{BB962C8B-B14F-4D97-AF65-F5344CB8AC3E}">
        <p14:creationId xmlns:p14="http://schemas.microsoft.com/office/powerpoint/2010/main" val="465922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pPr fontAlgn="base"/>
            <a:r>
              <a:rPr lang="en-US" dirty="0"/>
              <a:t>Here are some of the pros and cons for using SVMs.</a:t>
            </a:r>
          </a:p>
          <a:p>
            <a:pPr fontAlgn="base"/>
            <a:r>
              <a:rPr lang="en-US" b="1" dirty="0"/>
              <a:t>Pros</a:t>
            </a:r>
          </a:p>
          <a:p>
            <a:pPr fontAlgn="base"/>
            <a:r>
              <a:rPr lang="en-US" dirty="0"/>
              <a:t>Effective on datasets with multiple features, like financial or medical data.</a:t>
            </a:r>
          </a:p>
          <a:p>
            <a:pPr fontAlgn="base"/>
            <a:r>
              <a:rPr lang="en-US" dirty="0"/>
              <a:t>Effective in cases where number of features is greater than the number of data points.</a:t>
            </a:r>
          </a:p>
          <a:p>
            <a:pPr fontAlgn="base"/>
            <a:r>
              <a:rPr lang="en-US" dirty="0"/>
              <a:t>Uses a subset of training points in the decision function called support vectors which makes it memory efficient.</a:t>
            </a:r>
          </a:p>
          <a:p>
            <a:pPr fontAlgn="base"/>
            <a:r>
              <a:rPr lang="en-US" dirty="0"/>
              <a:t>Different kernel functions can be specified for the decision function. You can use common kernels, but it's also possible to specify custom kernels.</a:t>
            </a:r>
          </a:p>
          <a:p>
            <a:pPr fontAlgn="base"/>
            <a:r>
              <a:rPr lang="en-US" b="1" dirty="0"/>
              <a:t>Cons</a:t>
            </a:r>
          </a:p>
          <a:p>
            <a:pPr fontAlgn="base"/>
            <a:r>
              <a:rPr lang="en-US" dirty="0"/>
              <a:t>If the number of features is a lot bigger than the number of data points, avoiding over-fitting when choosing kernel functions and regularization term is crucial.</a:t>
            </a:r>
          </a:p>
          <a:p>
            <a:pPr fontAlgn="base"/>
            <a:r>
              <a:rPr lang="en-US" dirty="0"/>
              <a:t>SVMs don't directly provide probability estimates. Those are calculated using an expensive five-fold cross-validation.</a:t>
            </a:r>
          </a:p>
          <a:p>
            <a:pPr fontAlgn="base"/>
            <a:r>
              <a:rPr lang="en-US" dirty="0"/>
              <a:t>Works best on small sample sets because of its high training time.</a:t>
            </a:r>
          </a:p>
          <a:p>
            <a:endParaRPr lang="en-IN" dirty="0"/>
          </a:p>
        </p:txBody>
      </p:sp>
    </p:spTree>
    <p:extLst>
      <p:ext uri="{BB962C8B-B14F-4D97-AF65-F5344CB8AC3E}">
        <p14:creationId xmlns:p14="http://schemas.microsoft.com/office/powerpoint/2010/main" val="1006023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Digit Recognition using SVM</a:t>
            </a:r>
            <a:endParaRPr lang="en-IN" b="1" dirty="0"/>
          </a:p>
        </p:txBody>
      </p:sp>
      <p:pic>
        <p:nvPicPr>
          <p:cNvPr id="1026" name="Picture 2" descr="https://cmsc426spring2019.github.io/assets/hwk3/hwk-steps.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3612" b="14647"/>
          <a:stretch/>
        </p:blipFill>
        <p:spPr bwMode="auto">
          <a:xfrm>
            <a:off x="279148" y="2018924"/>
            <a:ext cx="11633703" cy="48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967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1097" y="0"/>
            <a:ext cx="3847724" cy="651849"/>
          </a:xfrm>
        </p:spPr>
        <p:txBody>
          <a:bodyPr>
            <a:normAutofit fontScale="90000"/>
          </a:bodyPr>
          <a:lstStyle/>
          <a:p>
            <a:r>
              <a:rPr lang="en-US" b="1" dirty="0" smtClean="0"/>
              <a:t>Regularization</a:t>
            </a:r>
            <a:endParaRPr lang="en-IN" b="1" dirty="0"/>
          </a:p>
        </p:txBody>
      </p:sp>
      <p:sp>
        <p:nvSpPr>
          <p:cNvPr id="3" name="Content Placeholder 2"/>
          <p:cNvSpPr>
            <a:spLocks noGrp="1"/>
          </p:cNvSpPr>
          <p:nvPr>
            <p:ph idx="1"/>
          </p:nvPr>
        </p:nvSpPr>
        <p:spPr>
          <a:xfrm>
            <a:off x="792933" y="748263"/>
            <a:ext cx="10515600" cy="2583412"/>
          </a:xfrm>
        </p:spPr>
        <p:txBody>
          <a:bodyPr>
            <a:normAutofit lnSpcReduction="10000"/>
          </a:bodyPr>
          <a:lstStyle/>
          <a:p>
            <a:r>
              <a:rPr lang="en-US" sz="1600" dirty="0" smtClean="0"/>
              <a:t>The </a:t>
            </a:r>
            <a:r>
              <a:rPr lang="en-US" sz="1600" dirty="0"/>
              <a:t>Regularization Parameter (in python it’s called C) tells the SVM optimization how much you want to avoid miss classifying each training example.</a:t>
            </a:r>
          </a:p>
          <a:p>
            <a:r>
              <a:rPr lang="en-US" sz="1600" dirty="0"/>
              <a:t>If the C is higher, the optimization will choose smaller margin </a:t>
            </a:r>
            <a:r>
              <a:rPr lang="en-US" sz="1600" dirty="0" err="1"/>
              <a:t>hyperplane</a:t>
            </a:r>
            <a:r>
              <a:rPr lang="en-US" sz="1600" dirty="0"/>
              <a:t>, so training data miss classification rate will be lower.</a:t>
            </a:r>
          </a:p>
          <a:p>
            <a:r>
              <a:rPr lang="en-US" sz="1600" dirty="0"/>
              <a:t>On the other hand, if the C is low, then the margin will be big, even if there will be miss classified training data examples. This is shown in the following two diagrams</a:t>
            </a:r>
            <a:r>
              <a:rPr lang="en-US" sz="1600" dirty="0" smtClean="0"/>
              <a:t>:</a:t>
            </a:r>
            <a:endParaRPr lang="en-US" sz="1600" dirty="0"/>
          </a:p>
          <a:p>
            <a:r>
              <a:rPr lang="en-US" sz="1600" dirty="0"/>
              <a:t>As you can see in the image, when the C is low, the margin is higher (so implicitly we don’t have so many curves, the line doesn’t strictly follows the data points) even if two apples were classified as lemons. When the C is high, the boundary is full of curves and all the training data was classified correctly. Don’t forget, even if all the training data was correctly classified, this doesn’t mean that increasing the C will always increase the precision (because of </a:t>
            </a:r>
            <a:r>
              <a:rPr lang="en-US" sz="1600" dirty="0" err="1"/>
              <a:t>overfitting</a:t>
            </a:r>
            <a:r>
              <a:rPr lang="en-US" sz="1600" dirty="0"/>
              <a:t>).</a:t>
            </a:r>
            <a:endParaRPr lang="en-IN" sz="1600" dirty="0"/>
          </a:p>
        </p:txBody>
      </p:sp>
      <p:pic>
        <p:nvPicPr>
          <p:cNvPr id="5122" name="Picture 2" descr="https://miro.medium.com/max/656/0*rvt2H-wO55hKjJ5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759" y="3802455"/>
            <a:ext cx="624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41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131" y="165949"/>
            <a:ext cx="10515600" cy="1325563"/>
          </a:xfrm>
        </p:spPr>
        <p:txBody>
          <a:bodyPr/>
          <a:lstStyle/>
          <a:p>
            <a:r>
              <a:rPr lang="en-US" b="1" dirty="0" smtClean="0"/>
              <a:t>Gamma</a:t>
            </a:r>
            <a:endParaRPr lang="en-IN" b="1" dirty="0"/>
          </a:p>
        </p:txBody>
      </p:sp>
      <p:sp>
        <p:nvSpPr>
          <p:cNvPr id="3" name="Content Placeholder 2"/>
          <p:cNvSpPr>
            <a:spLocks noGrp="1"/>
          </p:cNvSpPr>
          <p:nvPr>
            <p:ph idx="1"/>
          </p:nvPr>
        </p:nvSpPr>
        <p:spPr>
          <a:xfrm>
            <a:off x="240671" y="1137562"/>
            <a:ext cx="10515600" cy="2139792"/>
          </a:xfrm>
        </p:spPr>
        <p:txBody>
          <a:bodyPr>
            <a:normAutofit/>
          </a:bodyPr>
          <a:lstStyle/>
          <a:p>
            <a:r>
              <a:rPr lang="en-US" sz="1800" dirty="0" smtClean="0"/>
              <a:t>The </a:t>
            </a:r>
            <a:r>
              <a:rPr lang="en-US" sz="1800" dirty="0"/>
              <a:t>next important parameter is Gamma. The gamma parameter defines how far the influence of a single training example reaches. This means that high Gamma will consider only points close to the plausible </a:t>
            </a:r>
            <a:r>
              <a:rPr lang="en-US" sz="1800" dirty="0" err="1"/>
              <a:t>hyperplane</a:t>
            </a:r>
            <a:r>
              <a:rPr lang="en-US" sz="1800" dirty="0"/>
              <a:t> and low Gamma will consider points at greater distance.</a:t>
            </a:r>
          </a:p>
          <a:p>
            <a:endParaRPr lang="en-US" sz="1800" dirty="0"/>
          </a:p>
          <a:p>
            <a:r>
              <a:rPr lang="en-US" sz="1800" dirty="0"/>
              <a:t>As you can see, decreasing the Gamma will result that finding the correct </a:t>
            </a:r>
            <a:r>
              <a:rPr lang="en-US" sz="1800" dirty="0" err="1"/>
              <a:t>hyperplane</a:t>
            </a:r>
            <a:r>
              <a:rPr lang="en-US" sz="1800" dirty="0"/>
              <a:t> will consider points at greater distances so more and more points will be used (green lines indicates which points were considered when finding the optimal </a:t>
            </a:r>
            <a:r>
              <a:rPr lang="en-US" sz="1800" dirty="0" err="1"/>
              <a:t>hyperplane</a:t>
            </a:r>
            <a:r>
              <a:rPr lang="en-US" sz="1800" dirty="0"/>
              <a:t>).</a:t>
            </a:r>
            <a:endParaRPr lang="en-IN" sz="1800" dirty="0"/>
          </a:p>
        </p:txBody>
      </p:sp>
      <p:pic>
        <p:nvPicPr>
          <p:cNvPr id="6146" name="Picture 2" descr="https://miro.medium.com/max/656/0*P5cqyr_n84SQDu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033" y="3159674"/>
            <a:ext cx="624840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76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SVM Function</a:t>
            </a:r>
            <a:endParaRPr lang="en-IN" b="1" dirty="0"/>
          </a:p>
        </p:txBody>
      </p:sp>
      <p:sp>
        <p:nvSpPr>
          <p:cNvPr id="3" name="Content Placeholder 2"/>
          <p:cNvSpPr>
            <a:spLocks noGrp="1"/>
          </p:cNvSpPr>
          <p:nvPr>
            <p:ph idx="1"/>
          </p:nvPr>
        </p:nvSpPr>
        <p:spPr/>
        <p:txBody>
          <a:bodyPr>
            <a:normAutofit fontScale="92500" lnSpcReduction="10000"/>
          </a:bodyPr>
          <a:lstStyle/>
          <a:p>
            <a:r>
              <a:rPr lang="en-IN" i="1" dirty="0" smtClean="0"/>
              <a:t>#Fitting </a:t>
            </a:r>
            <a:r>
              <a:rPr lang="en-IN" i="1" dirty="0"/>
              <a:t>SVM to the Training set</a:t>
            </a:r>
            <a:br>
              <a:rPr lang="en-IN" i="1" dirty="0"/>
            </a:br>
            <a:r>
              <a:rPr lang="en-IN" i="1" dirty="0"/>
              <a:t>from </a:t>
            </a:r>
            <a:r>
              <a:rPr lang="en-IN" i="1" dirty="0" err="1"/>
              <a:t>sklearn.svm</a:t>
            </a:r>
            <a:r>
              <a:rPr lang="en-IN" i="1" dirty="0"/>
              <a:t> import SVC</a:t>
            </a:r>
            <a:br>
              <a:rPr lang="en-IN" i="1" dirty="0"/>
            </a:br>
            <a:r>
              <a:rPr lang="en-IN" i="1" dirty="0"/>
              <a:t>classifier = SVC(kernel = '</a:t>
            </a:r>
            <a:r>
              <a:rPr lang="en-IN" i="1" dirty="0" err="1"/>
              <a:t>rbf</a:t>
            </a:r>
            <a:r>
              <a:rPr lang="en-IN" i="1" dirty="0"/>
              <a:t>', C = 0.1, gamma = 0.1)</a:t>
            </a:r>
            <a:br>
              <a:rPr lang="en-IN" i="1" dirty="0"/>
            </a:br>
            <a:r>
              <a:rPr lang="en-IN" i="1" dirty="0" err="1"/>
              <a:t>classifier.fit</a:t>
            </a:r>
            <a:r>
              <a:rPr lang="en-IN" i="1" dirty="0"/>
              <a:t>(</a:t>
            </a:r>
            <a:r>
              <a:rPr lang="en-IN" i="1" dirty="0" err="1"/>
              <a:t>X_train</a:t>
            </a:r>
            <a:r>
              <a:rPr lang="en-IN" i="1" dirty="0"/>
              <a:t>, </a:t>
            </a:r>
            <a:r>
              <a:rPr lang="en-IN" i="1" dirty="0" err="1"/>
              <a:t>y_train</a:t>
            </a:r>
            <a:r>
              <a:rPr lang="en-IN" i="1" dirty="0" smtClean="0"/>
              <a:t>)</a:t>
            </a:r>
          </a:p>
          <a:p>
            <a:endParaRPr lang="en-US" b="1" i="1" dirty="0"/>
          </a:p>
          <a:p>
            <a:r>
              <a:rPr lang="en-IN" i="1" dirty="0"/>
              <a:t>class </a:t>
            </a:r>
            <a:r>
              <a:rPr lang="en-IN" dirty="0" err="1"/>
              <a:t>sklearn.svm.SVC</a:t>
            </a:r>
            <a:r>
              <a:rPr lang="en-IN" dirty="0"/>
              <a:t>(</a:t>
            </a:r>
            <a:r>
              <a:rPr lang="en-IN" i="1" dirty="0"/>
              <a:t>*</a:t>
            </a:r>
            <a:r>
              <a:rPr lang="en-IN" dirty="0"/>
              <a:t>, </a:t>
            </a:r>
            <a:r>
              <a:rPr lang="en-IN" i="1" dirty="0"/>
              <a:t>C=1.0</a:t>
            </a:r>
            <a:r>
              <a:rPr lang="en-IN" dirty="0"/>
              <a:t>, </a:t>
            </a:r>
            <a:r>
              <a:rPr lang="en-IN" i="1" dirty="0"/>
              <a:t>kernel='</a:t>
            </a:r>
            <a:r>
              <a:rPr lang="en-IN" i="1" dirty="0" err="1"/>
              <a:t>rbf</a:t>
            </a:r>
            <a:r>
              <a:rPr lang="en-IN" i="1" dirty="0"/>
              <a:t>'</a:t>
            </a:r>
            <a:r>
              <a:rPr lang="en-IN" dirty="0"/>
              <a:t>, </a:t>
            </a:r>
            <a:r>
              <a:rPr lang="en-IN" i="1" dirty="0"/>
              <a:t>degree=3</a:t>
            </a:r>
            <a:r>
              <a:rPr lang="en-IN" dirty="0"/>
              <a:t>, </a:t>
            </a:r>
            <a:r>
              <a:rPr lang="en-IN" i="1" dirty="0"/>
              <a:t>gamma='scale'</a:t>
            </a:r>
            <a:r>
              <a:rPr lang="en-IN" dirty="0"/>
              <a:t>, </a:t>
            </a:r>
            <a:r>
              <a:rPr lang="en-IN" i="1" dirty="0"/>
              <a:t>coef0=0.0</a:t>
            </a:r>
            <a:r>
              <a:rPr lang="en-IN" dirty="0"/>
              <a:t>, </a:t>
            </a:r>
            <a:r>
              <a:rPr lang="en-IN" i="1" dirty="0"/>
              <a:t>shrinking=True</a:t>
            </a:r>
            <a:r>
              <a:rPr lang="en-IN" dirty="0"/>
              <a:t>, </a:t>
            </a:r>
            <a:r>
              <a:rPr lang="en-IN" i="1" dirty="0"/>
              <a:t>probability=False</a:t>
            </a:r>
            <a:r>
              <a:rPr lang="en-IN" dirty="0"/>
              <a:t>, </a:t>
            </a:r>
            <a:r>
              <a:rPr lang="en-IN" i="1" dirty="0" err="1"/>
              <a:t>tol</a:t>
            </a:r>
            <a:r>
              <a:rPr lang="en-IN" i="1" dirty="0"/>
              <a:t>=0.001</a:t>
            </a:r>
            <a:r>
              <a:rPr lang="en-IN" dirty="0"/>
              <a:t>, </a:t>
            </a:r>
            <a:r>
              <a:rPr lang="en-IN" i="1" dirty="0" err="1"/>
              <a:t>cache_size</a:t>
            </a:r>
            <a:r>
              <a:rPr lang="en-IN" i="1" dirty="0"/>
              <a:t>=200</a:t>
            </a:r>
            <a:r>
              <a:rPr lang="en-IN" dirty="0"/>
              <a:t>, </a:t>
            </a:r>
            <a:r>
              <a:rPr lang="en-IN" i="1" dirty="0" err="1"/>
              <a:t>class_weight</a:t>
            </a:r>
            <a:r>
              <a:rPr lang="en-IN" i="1" dirty="0"/>
              <a:t>=None</a:t>
            </a:r>
            <a:r>
              <a:rPr lang="en-IN" dirty="0"/>
              <a:t>, </a:t>
            </a:r>
            <a:r>
              <a:rPr lang="en-IN" i="1" dirty="0"/>
              <a:t>verbose=False</a:t>
            </a:r>
            <a:r>
              <a:rPr lang="en-IN" dirty="0"/>
              <a:t>, </a:t>
            </a:r>
            <a:r>
              <a:rPr lang="en-IN" i="1" dirty="0" err="1"/>
              <a:t>max_iter</a:t>
            </a:r>
            <a:r>
              <a:rPr lang="en-IN" i="1" dirty="0"/>
              <a:t>=- 1</a:t>
            </a:r>
            <a:r>
              <a:rPr lang="en-IN" dirty="0"/>
              <a:t>, </a:t>
            </a:r>
            <a:r>
              <a:rPr lang="en-IN" i="1" dirty="0" err="1"/>
              <a:t>decision_function_shape</a:t>
            </a:r>
            <a:r>
              <a:rPr lang="en-IN" i="1" dirty="0"/>
              <a:t>='</a:t>
            </a:r>
            <a:r>
              <a:rPr lang="en-IN" i="1" dirty="0" err="1"/>
              <a:t>ovr</a:t>
            </a:r>
            <a:r>
              <a:rPr lang="en-IN" i="1" dirty="0"/>
              <a:t>'</a:t>
            </a:r>
            <a:r>
              <a:rPr lang="en-IN" dirty="0"/>
              <a:t>, </a:t>
            </a:r>
            <a:r>
              <a:rPr lang="en-IN" i="1" dirty="0" err="1"/>
              <a:t>break_ties</a:t>
            </a:r>
            <a:r>
              <a:rPr lang="en-IN" i="1" dirty="0"/>
              <a:t>=False</a:t>
            </a:r>
            <a:r>
              <a:rPr lang="en-IN" dirty="0"/>
              <a:t>, </a:t>
            </a:r>
            <a:r>
              <a:rPr lang="en-IN" i="1" dirty="0" err="1"/>
              <a:t>random_state</a:t>
            </a:r>
            <a:r>
              <a:rPr lang="en-IN" i="1" dirty="0"/>
              <a:t>=None</a:t>
            </a:r>
            <a:r>
              <a:rPr lang="en-IN" dirty="0" smtClean="0"/>
              <a:t>)</a:t>
            </a:r>
          </a:p>
          <a:p>
            <a:r>
              <a:rPr lang="en-US" b="1" i="1" dirty="0" err="1"/>
              <a:t>Rference</a:t>
            </a:r>
            <a:r>
              <a:rPr lang="en-US" b="1" i="1" dirty="0"/>
              <a:t>-https://scikit-learn.org/stable/modules/generated/sklearn.svm.SVC.html</a:t>
            </a:r>
            <a:endParaRPr lang="en-IN" b="1" i="1" dirty="0"/>
          </a:p>
        </p:txBody>
      </p:sp>
    </p:spTree>
    <p:extLst>
      <p:ext uri="{BB962C8B-B14F-4D97-AF65-F5344CB8AC3E}">
        <p14:creationId xmlns:p14="http://schemas.microsoft.com/office/powerpoint/2010/main" val="11147590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Svc comparison Accuracy and MSE</a:t>
            </a:r>
            <a:br>
              <a:rPr lang="en-US" dirty="0" smtClean="0"/>
            </a:br>
            <a:r>
              <a:rPr lang="en-US" dirty="0" err="1" smtClean="0"/>
              <a:t>overfitting</a:t>
            </a:r>
            <a:r>
              <a:rPr lang="en-US" dirty="0" smtClean="0"/>
              <a:t> and </a:t>
            </a:r>
            <a:r>
              <a:rPr lang="en-US" dirty="0" err="1" smtClean="0"/>
              <a:t>underfitting</a:t>
            </a:r>
            <a:r>
              <a:rPr lang="en-US" dirty="0" smtClean="0"/>
              <a:t> (train and test) </a:t>
            </a:r>
            <a:br>
              <a:rPr lang="en-US" dirty="0" smtClean="0"/>
            </a:br>
            <a:r>
              <a:rPr lang="en-US" dirty="0" err="1" smtClean="0"/>
              <a:t>tarin</a:t>
            </a:r>
            <a:r>
              <a:rPr lang="en-US" dirty="0" smtClean="0"/>
              <a:t> </a:t>
            </a:r>
            <a:r>
              <a:rPr lang="en-US" dirty="0"/>
              <a:t>6</a:t>
            </a:r>
            <a:r>
              <a:rPr lang="en-US" dirty="0" smtClean="0"/>
              <a:t>0 test 50</a:t>
            </a:r>
            <a:r>
              <a:rPr lang="en-US" dirty="0" smtClean="0"/>
              <a:t>  </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7520571"/>
              </p:ext>
            </p:extLst>
          </p:nvPr>
        </p:nvGraphicFramePr>
        <p:xfrm>
          <a:off x="838200" y="1825625"/>
          <a:ext cx="9283575" cy="1854200"/>
        </p:xfrm>
        <a:graphic>
          <a:graphicData uri="http://schemas.openxmlformats.org/drawingml/2006/table">
            <a:tbl>
              <a:tblPr firstRow="1" bandRow="1">
                <a:tableStyleId>{5C22544A-7EE6-4342-B048-85BDC9FD1C3A}</a:tableStyleId>
              </a:tblPr>
              <a:tblGrid>
                <a:gridCol w="1856715"/>
                <a:gridCol w="1856715"/>
                <a:gridCol w="1856715"/>
                <a:gridCol w="1856715"/>
                <a:gridCol w="1856715"/>
              </a:tblGrid>
              <a:tr h="370840">
                <a:tc>
                  <a:txBody>
                    <a:bodyPr/>
                    <a:lstStyle/>
                    <a:p>
                      <a:r>
                        <a:rPr lang="en-US" dirty="0" smtClean="0"/>
                        <a:t>Kernel</a:t>
                      </a:r>
                      <a:endParaRPr lang="en-IN" dirty="0"/>
                    </a:p>
                  </a:txBody>
                  <a:tcPr/>
                </a:tc>
                <a:tc>
                  <a:txBody>
                    <a:bodyPr/>
                    <a:lstStyle/>
                    <a:p>
                      <a:r>
                        <a:rPr lang="en-US" dirty="0" smtClean="0"/>
                        <a:t>C=1.0</a:t>
                      </a:r>
                      <a:endParaRPr lang="en-IN" dirty="0"/>
                    </a:p>
                  </a:txBody>
                  <a:tcPr/>
                </a:tc>
                <a:tc>
                  <a:txBody>
                    <a:bodyPr/>
                    <a:lstStyle/>
                    <a:p>
                      <a:r>
                        <a:rPr lang="en-US" dirty="0" smtClean="0"/>
                        <a:t>100</a:t>
                      </a:r>
                      <a:endParaRPr lang="en-IN" dirty="0"/>
                    </a:p>
                  </a:txBody>
                  <a:tcPr/>
                </a:tc>
                <a:tc>
                  <a:txBody>
                    <a:bodyPr/>
                    <a:lstStyle/>
                    <a:p>
                      <a:r>
                        <a:rPr lang="en-US" dirty="0" smtClean="0"/>
                        <a:t>1000</a:t>
                      </a:r>
                      <a:endParaRPr lang="en-IN" dirty="0"/>
                    </a:p>
                  </a:txBody>
                  <a:tcPr/>
                </a:tc>
                <a:tc>
                  <a:txBody>
                    <a:bodyPr/>
                    <a:lstStyle/>
                    <a:p>
                      <a:r>
                        <a:rPr lang="en-US" dirty="0" smtClean="0"/>
                        <a:t>degree</a:t>
                      </a:r>
                      <a:endParaRPr lang="en-IN" dirty="0"/>
                    </a:p>
                  </a:txBody>
                  <a:tcPr/>
                </a:tc>
              </a:tr>
              <a:tr h="370840">
                <a:tc>
                  <a:txBody>
                    <a:bodyPr/>
                    <a:lstStyle/>
                    <a:p>
                      <a:r>
                        <a:rPr lang="en-US" dirty="0" smtClean="0"/>
                        <a:t>linear</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dirty="0" smtClean="0"/>
                        <a:t>NA</a:t>
                      </a:r>
                      <a:endParaRPr lang="en-IN" dirty="0"/>
                    </a:p>
                  </a:txBody>
                  <a:tcPr/>
                </a:tc>
              </a:tr>
              <a:tr h="370840">
                <a:tc>
                  <a:txBody>
                    <a:bodyPr/>
                    <a:lstStyle/>
                    <a:p>
                      <a:r>
                        <a:rPr lang="en-US" dirty="0" err="1" smtClean="0"/>
                        <a:t>rbf</a:t>
                      </a:r>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dirty="0" smtClean="0"/>
                        <a:t>NA</a:t>
                      </a:r>
                      <a:endParaRPr lang="en-IN" dirty="0"/>
                    </a:p>
                  </a:txBody>
                  <a:tcPr/>
                </a:tc>
              </a:tr>
              <a:tr h="370840">
                <a:tc>
                  <a:txBody>
                    <a:bodyPr/>
                    <a:lstStyle/>
                    <a:p>
                      <a:r>
                        <a:rPr lang="en-US" dirty="0" smtClean="0"/>
                        <a:t>Polynomial </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r>
                        <a:rPr lang="en-US" dirty="0" smtClean="0"/>
                        <a:t>4,5,….</a:t>
                      </a:r>
                      <a:endParaRPr lang="en-IN" dirty="0"/>
                    </a:p>
                  </a:txBody>
                  <a:tcPr/>
                </a:tc>
              </a:tr>
              <a:tr h="370840">
                <a:tc>
                  <a:txBody>
                    <a:bodyPr/>
                    <a:lstStyle/>
                    <a:p>
                      <a:r>
                        <a:rPr lang="en-US" dirty="0" smtClean="0"/>
                        <a:t>sigmoid</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r>
            </a:tbl>
          </a:graphicData>
        </a:graphic>
      </p:graphicFrame>
    </p:spTree>
    <p:extLst>
      <p:ext uri="{BB962C8B-B14F-4D97-AF65-F5344CB8AC3E}">
        <p14:creationId xmlns:p14="http://schemas.microsoft.com/office/powerpoint/2010/main" val="243364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4474" y="504022"/>
            <a:ext cx="5516301" cy="433528"/>
          </a:xfrm>
        </p:spPr>
        <p:txBody>
          <a:bodyPr>
            <a:normAutofit fontScale="90000"/>
          </a:bodyPr>
          <a:lstStyle/>
          <a:p>
            <a:pPr algn="ctr"/>
            <a:r>
              <a:rPr lang="en-US" b="1" dirty="0" smtClean="0"/>
              <a:t>Basic Linear Algebra</a:t>
            </a:r>
            <a:br>
              <a:rPr lang="en-US" b="1" dirty="0" smtClean="0"/>
            </a:br>
            <a:endParaRPr lang="en-IN" b="1" dirty="0"/>
          </a:p>
        </p:txBody>
      </p:sp>
      <p:sp>
        <p:nvSpPr>
          <p:cNvPr id="3" name="Content Placeholder 2"/>
          <p:cNvSpPr>
            <a:spLocks noGrp="1"/>
          </p:cNvSpPr>
          <p:nvPr>
            <p:ph idx="1"/>
          </p:nvPr>
        </p:nvSpPr>
        <p:spPr>
          <a:xfrm>
            <a:off x="127323" y="1027906"/>
            <a:ext cx="11864050" cy="5604388"/>
          </a:xfrm>
        </p:spPr>
        <p:txBody>
          <a:bodyPr>
            <a:normAutofit/>
          </a:bodyPr>
          <a:lstStyle/>
          <a:p>
            <a:r>
              <a:rPr lang="en-US" sz="2000" b="1" dirty="0" smtClean="0"/>
              <a:t>Vectors- </a:t>
            </a:r>
            <a:r>
              <a:rPr lang="en-US" sz="2000" dirty="0" smtClean="0"/>
              <a:t>Vectors </a:t>
            </a:r>
            <a:r>
              <a:rPr lang="en-US" sz="2000" dirty="0"/>
              <a:t>are mathematical quantity which has both magnitude and direction</a:t>
            </a:r>
            <a:r>
              <a:rPr lang="en-US" sz="2000" dirty="0" smtClean="0"/>
              <a:t>.</a:t>
            </a:r>
          </a:p>
          <a:p>
            <a:r>
              <a:rPr lang="en-US" sz="2000" dirty="0" smtClean="0"/>
              <a:t> </a:t>
            </a:r>
            <a:r>
              <a:rPr lang="en-US" sz="2000" dirty="0"/>
              <a:t>A point in the 2D plane can be represented as a vector between origin and the point</a:t>
            </a:r>
            <a:r>
              <a:rPr lang="en-US" sz="2000" dirty="0" smtClean="0"/>
              <a:t>.</a:t>
            </a:r>
          </a:p>
          <a:p>
            <a:endParaRPr lang="en-US" sz="2000" dirty="0"/>
          </a:p>
          <a:p>
            <a:endParaRPr lang="en-US" sz="2000" dirty="0" smtClean="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r>
              <a:rPr lang="en-US" sz="2000" b="1" dirty="0" smtClean="0"/>
              <a:t>Length </a:t>
            </a:r>
            <a:r>
              <a:rPr lang="en-US" sz="2000" b="1" dirty="0"/>
              <a:t>of </a:t>
            </a:r>
            <a:r>
              <a:rPr lang="en-US" sz="2000" b="1" dirty="0" smtClean="0"/>
              <a:t>Vectors- </a:t>
            </a:r>
            <a:r>
              <a:rPr lang="en-US" sz="2000" dirty="0" smtClean="0"/>
              <a:t>Length </a:t>
            </a:r>
            <a:r>
              <a:rPr lang="en-US" sz="2000" dirty="0"/>
              <a:t>of vectors are also called as norms. It tells how far vectors are from the origin</a:t>
            </a:r>
            <a:r>
              <a:rPr lang="en-US" sz="2000" dirty="0" smtClean="0"/>
              <a:t>.</a:t>
            </a:r>
          </a:p>
          <a:p>
            <a:endParaRPr lang="en-US" sz="2000" dirty="0"/>
          </a:p>
          <a:p>
            <a:endParaRPr lang="en-US" sz="2000" dirty="0"/>
          </a:p>
          <a:p>
            <a:endParaRPr lang="en-IN" sz="2000" dirty="0"/>
          </a:p>
        </p:txBody>
      </p:sp>
      <p:pic>
        <p:nvPicPr>
          <p:cNvPr id="2050" name="Picture 2" descr="https://miro.medium.com/max/854/1*FD0Awf08vD6fPTBMZLuzf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258" y="2129741"/>
            <a:ext cx="8194234" cy="18729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728/1*XO2wN1AsQtCowsJHzwXk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746" y="4939406"/>
            <a:ext cx="5543550" cy="143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476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IN" dirty="0"/>
          </a:p>
        </p:txBody>
      </p:sp>
      <p:sp>
        <p:nvSpPr>
          <p:cNvPr id="3" name="Content Placeholder 2"/>
          <p:cNvSpPr>
            <a:spLocks noGrp="1"/>
          </p:cNvSpPr>
          <p:nvPr>
            <p:ph idx="1"/>
          </p:nvPr>
        </p:nvSpPr>
        <p:spPr>
          <a:xfrm>
            <a:off x="409937" y="1304765"/>
            <a:ext cx="10515600" cy="4351338"/>
          </a:xfrm>
        </p:spPr>
        <p:txBody>
          <a:bodyPr/>
          <a:lstStyle/>
          <a:p>
            <a:r>
              <a:rPr lang="en-US" dirty="0"/>
              <a:t>Direction of vectors</a:t>
            </a:r>
          </a:p>
          <a:p>
            <a:pPr marL="0" indent="0">
              <a:buNone/>
            </a:pPr>
            <a:endParaRPr lang="en-US" dirty="0"/>
          </a:p>
          <a:p>
            <a:endParaRPr lang="en-IN" dirty="0"/>
          </a:p>
        </p:txBody>
      </p:sp>
      <p:pic>
        <p:nvPicPr>
          <p:cNvPr id="3074" name="Picture 2" descr="https://miro.medium.com/max/773/1*Z0dWvPXZTr6-sLxFjBMHL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165" y="1930128"/>
            <a:ext cx="5886450" cy="1514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7052" y="3691612"/>
            <a:ext cx="9234188" cy="646331"/>
          </a:xfrm>
          <a:prstGeom prst="rect">
            <a:avLst/>
          </a:prstGeom>
        </p:spPr>
        <p:txBody>
          <a:bodyPr wrap="square">
            <a:spAutoFit/>
          </a:bodyPr>
          <a:lstStyle/>
          <a:p>
            <a:r>
              <a:rPr lang="en-US" b="1" i="0" dirty="0" smtClean="0">
                <a:solidFill>
                  <a:srgbClr val="292929"/>
                </a:solidFill>
                <a:effectLst/>
                <a:latin typeface="sohne"/>
              </a:rPr>
              <a:t>Dot Product</a:t>
            </a:r>
            <a:endParaRPr lang="en-US" b="0" i="0" dirty="0" smtClean="0">
              <a:solidFill>
                <a:srgbClr val="292929"/>
              </a:solidFill>
              <a:effectLst/>
              <a:latin typeface="sohne"/>
            </a:endParaRPr>
          </a:p>
          <a:p>
            <a:r>
              <a:rPr lang="en-US" b="0" i="0" dirty="0" smtClean="0">
                <a:solidFill>
                  <a:srgbClr val="292929"/>
                </a:solidFill>
                <a:effectLst/>
                <a:latin typeface="charter"/>
              </a:rPr>
              <a:t>Dot product between two vectors is a scalar quantity . It tells how to vectors are related.</a:t>
            </a:r>
            <a:endParaRPr lang="en-US" b="0" i="0" dirty="0">
              <a:solidFill>
                <a:srgbClr val="292929"/>
              </a:solidFill>
              <a:effectLst/>
              <a:latin typeface="charter"/>
            </a:endParaRPr>
          </a:p>
        </p:txBody>
      </p:sp>
      <p:pic>
        <p:nvPicPr>
          <p:cNvPr id="3076" name="Picture 4" descr="https://miro.medium.com/max/830/1*ZNBFJH6494fgLmGtlx0M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41" y="4369565"/>
            <a:ext cx="7883902" cy="229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00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Hyper-plane</a:t>
            </a:r>
            <a:br>
              <a:rPr lang="en-US" b="1" dirty="0" smtClean="0"/>
            </a:br>
            <a:endParaRPr lang="en-IN" b="1" dirty="0"/>
          </a:p>
        </p:txBody>
      </p:sp>
      <p:sp>
        <p:nvSpPr>
          <p:cNvPr id="3" name="Content Placeholder 2"/>
          <p:cNvSpPr>
            <a:spLocks noGrp="1"/>
          </p:cNvSpPr>
          <p:nvPr>
            <p:ph idx="1"/>
          </p:nvPr>
        </p:nvSpPr>
        <p:spPr>
          <a:xfrm>
            <a:off x="185195" y="1076446"/>
            <a:ext cx="11875625" cy="5781553"/>
          </a:xfrm>
        </p:spPr>
        <p:txBody>
          <a:bodyPr/>
          <a:lstStyle/>
          <a:p>
            <a:r>
              <a:rPr lang="en-US" dirty="0" smtClean="0"/>
              <a:t>It </a:t>
            </a:r>
            <a:r>
              <a:rPr lang="en-US" dirty="0"/>
              <a:t>is plane that linearly divide the n-dimensional data points in two component. In case of 2D, </a:t>
            </a:r>
            <a:r>
              <a:rPr lang="en-US" dirty="0" err="1"/>
              <a:t>hyperplane</a:t>
            </a:r>
            <a:r>
              <a:rPr lang="en-US" dirty="0"/>
              <a:t> is line, in case of 3D it is </a:t>
            </a:r>
            <a:r>
              <a:rPr lang="en-US" dirty="0" err="1"/>
              <a:t>plane.It</a:t>
            </a:r>
            <a:r>
              <a:rPr lang="en-US" dirty="0"/>
              <a:t> is also called as </a:t>
            </a:r>
            <a:r>
              <a:rPr lang="en-US" i="1" dirty="0"/>
              <a:t>n-dimensional line. Fig.3</a:t>
            </a:r>
            <a:r>
              <a:rPr lang="en-US" dirty="0"/>
              <a:t> shows, a blue line(</a:t>
            </a:r>
            <a:r>
              <a:rPr lang="en-US" dirty="0" err="1"/>
              <a:t>hyperplane</a:t>
            </a:r>
            <a:r>
              <a:rPr lang="en-US" dirty="0"/>
              <a:t>) linearly separates the data point in two components</a:t>
            </a:r>
            <a:r>
              <a:rPr lang="en-US" dirty="0" smtClean="0"/>
              <a:t>.</a:t>
            </a:r>
            <a:r>
              <a:rPr lang="en-US" dirty="0"/>
              <a:t> In the </a:t>
            </a:r>
            <a:r>
              <a:rPr lang="en-US" i="1" dirty="0"/>
              <a:t>Fig.3, </a:t>
            </a:r>
            <a:r>
              <a:rPr lang="en-US" i="1" dirty="0" err="1"/>
              <a:t>hyperplane</a:t>
            </a:r>
            <a:r>
              <a:rPr lang="en-US" i="1" dirty="0"/>
              <a:t> </a:t>
            </a:r>
            <a:r>
              <a:rPr lang="en-US" dirty="0"/>
              <a:t>is line divides data point into two classes(red &amp; green), written as</a:t>
            </a:r>
          </a:p>
          <a:p>
            <a:endParaRPr lang="en-IN" dirty="0"/>
          </a:p>
        </p:txBody>
      </p:sp>
      <p:pic>
        <p:nvPicPr>
          <p:cNvPr id="4098" name="Picture 2" descr="https://miro.medium.com/max/875/1*yAE4__VwfSOk9ohcMtccP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970" y="3441462"/>
            <a:ext cx="9555635" cy="3254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62161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970" y="500062"/>
            <a:ext cx="10515600" cy="1325563"/>
          </a:xfrm>
        </p:spPr>
        <p:txBody>
          <a:bodyPr/>
          <a:lstStyle/>
          <a:p>
            <a:r>
              <a:rPr lang="en-US" b="1" dirty="0" smtClean="0"/>
              <a:t>Linearly Separable </a:t>
            </a:r>
            <a:endParaRPr lang="en-IN" b="1" dirty="0"/>
          </a:p>
        </p:txBody>
      </p:sp>
      <p:sp>
        <p:nvSpPr>
          <p:cNvPr id="3" name="Content Placeholder 2"/>
          <p:cNvSpPr>
            <a:spLocks noGrp="1"/>
          </p:cNvSpPr>
          <p:nvPr>
            <p:ph idx="1"/>
          </p:nvPr>
        </p:nvSpPr>
        <p:spPr>
          <a:xfrm>
            <a:off x="260154" y="2127177"/>
            <a:ext cx="7128849" cy="1125805"/>
          </a:xfrm>
        </p:spPr>
        <p:txBody>
          <a:bodyPr/>
          <a:lstStyle/>
          <a:p>
            <a:r>
              <a:rPr lang="en-US" dirty="0"/>
              <a:t>In the </a:t>
            </a:r>
            <a:r>
              <a:rPr lang="en-US" i="1" dirty="0"/>
              <a:t>Fig.3, </a:t>
            </a:r>
            <a:r>
              <a:rPr lang="en-US" i="1" dirty="0" err="1"/>
              <a:t>hyperplane</a:t>
            </a:r>
            <a:r>
              <a:rPr lang="en-US" i="1" dirty="0"/>
              <a:t> </a:t>
            </a:r>
            <a:r>
              <a:rPr lang="en-US" dirty="0"/>
              <a:t>is line divides data point into two classes(red &amp; green), </a:t>
            </a:r>
            <a:r>
              <a:rPr lang="en-US" dirty="0" smtClean="0"/>
              <a:t>written </a:t>
            </a:r>
            <a:r>
              <a:rPr lang="en-US" dirty="0"/>
              <a:t>as</a:t>
            </a:r>
            <a:endParaRPr lang="en-IN" dirty="0"/>
          </a:p>
        </p:txBody>
      </p:sp>
      <p:pic>
        <p:nvPicPr>
          <p:cNvPr id="4" name="Picture 2" descr="https://miro.medium.com/max/875/1*yAE4__VwfSOk9ohcMtccPg.png"/>
          <p:cNvPicPr>
            <a:picLocks noChangeAspect="1" noChangeArrowheads="1"/>
          </p:cNvPicPr>
          <p:nvPr/>
        </p:nvPicPr>
        <p:blipFill rotWithShape="1">
          <a:blip r:embed="rId2">
            <a:extLst>
              <a:ext uri="{28A0092B-C50C-407E-A947-70E740481C1C}">
                <a14:useLocalDpi xmlns:a14="http://schemas.microsoft.com/office/drawing/2010/main" val="0"/>
              </a:ext>
            </a:extLst>
          </a:blip>
          <a:srcRect r="48319"/>
          <a:stretch/>
        </p:blipFill>
        <p:spPr bwMode="auto">
          <a:xfrm>
            <a:off x="7389003" y="101814"/>
            <a:ext cx="4802997" cy="6663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2" name="Picture 2" descr="https://miro.medium.com/max/875/1*6O_HCE5jXJrHQ2fqugDLAQ.png"/>
          <p:cNvPicPr>
            <a:picLocks noChangeAspect="1" noChangeArrowheads="1"/>
          </p:cNvPicPr>
          <p:nvPr/>
        </p:nvPicPr>
        <p:blipFill rotWithShape="1">
          <a:blip r:embed="rId3">
            <a:extLst>
              <a:ext uri="{28A0092B-C50C-407E-A947-70E740481C1C}">
                <a14:useLocalDpi xmlns:a14="http://schemas.microsoft.com/office/drawing/2010/main" val="0"/>
              </a:ext>
            </a:extLst>
          </a:blip>
          <a:srcRect r="14469"/>
          <a:stretch/>
        </p:blipFill>
        <p:spPr bwMode="auto">
          <a:xfrm>
            <a:off x="138896" y="3341184"/>
            <a:ext cx="6852213" cy="329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141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 y="152078"/>
            <a:ext cx="5501640" cy="6513073"/>
          </a:xfrm>
        </p:spPr>
        <p:txBody>
          <a:bodyPr>
            <a:normAutofit/>
          </a:bodyPr>
          <a:lstStyle/>
          <a:p>
            <a:pPr algn="just"/>
            <a:r>
              <a:rPr lang="en-US" dirty="0"/>
              <a:t>What if data points is not linearly separable ?</a:t>
            </a:r>
          </a:p>
          <a:p>
            <a:pPr algn="just"/>
            <a:r>
              <a:rPr lang="en-US" dirty="0"/>
              <a:t>Look </a:t>
            </a:r>
            <a:r>
              <a:rPr lang="en-US" i="1" dirty="0"/>
              <a:t>Fig.4</a:t>
            </a:r>
            <a:r>
              <a:rPr lang="en-US" dirty="0"/>
              <a:t> how can we separate the data-points linearly? </a:t>
            </a:r>
            <a:endParaRPr lang="en-US" dirty="0" smtClean="0"/>
          </a:p>
          <a:p>
            <a:pPr algn="just"/>
            <a:r>
              <a:rPr lang="en-US" dirty="0" smtClean="0"/>
              <a:t>This </a:t>
            </a:r>
            <a:r>
              <a:rPr lang="en-US" dirty="0"/>
              <a:t>type of situation comes very often in machine learning world as raw data are always non-linear here</a:t>
            </a:r>
            <a:r>
              <a:rPr lang="en-US" dirty="0" smtClean="0"/>
              <a:t>.</a:t>
            </a:r>
          </a:p>
          <a:p>
            <a:pPr algn="just"/>
            <a:r>
              <a:rPr lang="en-US" dirty="0" smtClean="0"/>
              <a:t>So</a:t>
            </a:r>
            <a:r>
              <a:rPr lang="en-US" dirty="0"/>
              <a:t>, </a:t>
            </a:r>
            <a:r>
              <a:rPr lang="en-US" i="1" dirty="0"/>
              <a:t>Is it do-able? yes!!. </a:t>
            </a:r>
            <a:r>
              <a:rPr lang="en-US" dirty="0"/>
              <a:t>we will add one extra dimension to the data points to make it separable</a:t>
            </a:r>
            <a:r>
              <a:rPr lang="en-US" dirty="0" smtClean="0"/>
              <a:t>.</a:t>
            </a:r>
          </a:p>
          <a:p>
            <a:pPr algn="just"/>
            <a:r>
              <a:rPr lang="en-US" b="1" dirty="0"/>
              <a:t>process of making non-linearly separable data point to linearly separable data point is also known as </a:t>
            </a:r>
            <a:r>
              <a:rPr lang="en-US" b="1" dirty="0">
                <a:solidFill>
                  <a:srgbClr val="FF0000"/>
                </a:solidFill>
              </a:rPr>
              <a:t>Kernel </a:t>
            </a:r>
            <a:r>
              <a:rPr lang="en-US" b="1" dirty="0" smtClean="0">
                <a:solidFill>
                  <a:srgbClr val="FF0000"/>
                </a:solidFill>
              </a:rPr>
              <a:t>Trick. </a:t>
            </a:r>
          </a:p>
          <a:p>
            <a:pPr algn="just"/>
            <a:endParaRPr lang="en-US" dirty="0" smtClean="0"/>
          </a:p>
          <a:p>
            <a:pPr algn="just"/>
            <a:endParaRPr lang="en-US" dirty="0"/>
          </a:p>
          <a:p>
            <a:pPr algn="just"/>
            <a:endParaRPr lang="en-IN" dirty="0"/>
          </a:p>
        </p:txBody>
      </p:sp>
      <p:pic>
        <p:nvPicPr>
          <p:cNvPr id="4" name="Picture 2" descr="https://miro.medium.com/max/875/1*yAE4__VwfSOk9ohcMtccPg.png"/>
          <p:cNvPicPr>
            <a:picLocks noChangeAspect="1" noChangeArrowheads="1"/>
          </p:cNvPicPr>
          <p:nvPr/>
        </p:nvPicPr>
        <p:blipFill rotWithShape="1">
          <a:blip r:embed="rId2">
            <a:extLst>
              <a:ext uri="{28A0092B-C50C-407E-A947-70E740481C1C}">
                <a14:useLocalDpi xmlns:a14="http://schemas.microsoft.com/office/drawing/2010/main" val="0"/>
              </a:ext>
            </a:extLst>
          </a:blip>
          <a:srcRect l="51162"/>
          <a:stretch/>
        </p:blipFill>
        <p:spPr bwMode="auto">
          <a:xfrm>
            <a:off x="5743576" y="162047"/>
            <a:ext cx="6224904" cy="2636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146" name="Picture 2" descr="https://miro.medium.com/max/875/1*8LpY7YHQ2cn7WbSJ2Rkcb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3576" y="3047682"/>
            <a:ext cx="6224904" cy="3505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53012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Support Vector </a:t>
            </a:r>
            <a:r>
              <a:rPr lang="en-US" b="1" dirty="0" smtClean="0"/>
              <a:t>Machines</a:t>
            </a:r>
            <a:endParaRPr lang="en-IN" dirty="0"/>
          </a:p>
        </p:txBody>
      </p:sp>
      <p:sp>
        <p:nvSpPr>
          <p:cNvPr id="3" name="Content Placeholder 2"/>
          <p:cNvSpPr>
            <a:spLocks noGrp="1"/>
          </p:cNvSpPr>
          <p:nvPr>
            <p:ph idx="1"/>
          </p:nvPr>
        </p:nvSpPr>
        <p:spPr/>
        <p:txBody>
          <a:bodyPr>
            <a:normAutofit fontScale="92500"/>
          </a:bodyPr>
          <a:lstStyle/>
          <a:p>
            <a:r>
              <a:rPr lang="en-US" dirty="0" smtClean="0"/>
              <a:t>There </a:t>
            </a:r>
            <a:r>
              <a:rPr lang="en-US" dirty="0"/>
              <a:t>are two types of Support Vector Machines:</a:t>
            </a:r>
          </a:p>
          <a:p>
            <a:r>
              <a:rPr lang="en-US" b="1" dirty="0"/>
              <a:t>Linear SVM or Simple SVM:</a:t>
            </a:r>
            <a:r>
              <a:rPr lang="en-US" dirty="0"/>
              <a:t> Linear SVM is used for linearly separable data. If a dataset can be classified into two classes with a single straight line, then that data is considered to be linearly separable data, and the classifier is referred to as the linear SVM classifier. It is typically used for linear regression and classification problems.</a:t>
            </a:r>
          </a:p>
          <a:p>
            <a:r>
              <a:rPr lang="en-US" b="1" dirty="0"/>
              <a:t>Nonlinear SVM or Kernel SVM:</a:t>
            </a:r>
            <a:r>
              <a:rPr lang="en-US" dirty="0"/>
              <a:t> Nonlinear SVM is used for nonlinearly separated data, i.e., a dataset that cannot be classified by using a straight line. The classifier used in this case is referred to as a nonlinear SVM classifier. It has more flexibility for nonlinear data because more features can be added to fit a </a:t>
            </a:r>
            <a:r>
              <a:rPr lang="en-US" dirty="0" err="1"/>
              <a:t>hyperplane</a:t>
            </a:r>
            <a:r>
              <a:rPr lang="en-US" dirty="0"/>
              <a:t> instead of a two-dimensional space.</a:t>
            </a:r>
          </a:p>
          <a:p>
            <a:endParaRPr lang="en-IN" dirty="0"/>
          </a:p>
        </p:txBody>
      </p:sp>
    </p:spTree>
    <p:extLst>
      <p:ext uri="{BB962C8B-B14F-4D97-AF65-F5344CB8AC3E}">
        <p14:creationId xmlns:p14="http://schemas.microsoft.com/office/powerpoint/2010/main" val="2204758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TotalTime>
  <Words>1859</Words>
  <Application>Microsoft Office PowerPoint</Application>
  <PresentationFormat>Widescreen</PresentationFormat>
  <Paragraphs>198</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charter</vt:lpstr>
      <vt:lpstr>sohne</vt:lpstr>
      <vt:lpstr>Office Theme</vt:lpstr>
      <vt:lpstr>Support Vector Machine </vt:lpstr>
      <vt:lpstr>Support Vector Machine</vt:lpstr>
      <vt:lpstr>SVM</vt:lpstr>
      <vt:lpstr>Basic Linear Algebra </vt:lpstr>
      <vt:lpstr>SVM</vt:lpstr>
      <vt:lpstr>Hyper-plane </vt:lpstr>
      <vt:lpstr>Linearly Separable </vt:lpstr>
      <vt:lpstr>PowerPoint Presentation</vt:lpstr>
      <vt:lpstr>Types of Support Vector Machines</vt:lpstr>
      <vt:lpstr>Optimal Hyper plane </vt:lpstr>
      <vt:lpstr>How to choose Optimal Hyperplane ?</vt:lpstr>
      <vt:lpstr>How to choose Optimal Hyperplane ?</vt:lpstr>
      <vt:lpstr>Mathematical Interpretation of Optimal Hyperplane </vt:lpstr>
      <vt:lpstr>Linear separable data points.</vt:lpstr>
      <vt:lpstr>PowerPoint Presentation</vt:lpstr>
      <vt:lpstr>Optimal Hyperplane</vt:lpstr>
      <vt:lpstr>SVM optimization</vt:lpstr>
      <vt:lpstr>Soft and Hard margin classification</vt:lpstr>
      <vt:lpstr>Soft and Hard margin classification</vt:lpstr>
      <vt:lpstr>PowerPoint Presentation</vt:lpstr>
      <vt:lpstr>PowerPoint Presentation</vt:lpstr>
      <vt:lpstr>slack variable ξi</vt:lpstr>
      <vt:lpstr>Linear SVM-Example</vt:lpstr>
      <vt:lpstr>Non-linear SVM Example</vt:lpstr>
      <vt:lpstr>PowerPoint Presentation</vt:lpstr>
      <vt:lpstr>PowerPoint Presentation</vt:lpstr>
      <vt:lpstr>This is similar in the higher dimensions (3+D):</vt:lpstr>
      <vt:lpstr>SVM Kernel Functions</vt:lpstr>
      <vt:lpstr>Mapping to Higher Dimensions</vt:lpstr>
      <vt:lpstr>2D to 3D</vt:lpstr>
      <vt:lpstr>Kernel functions</vt:lpstr>
      <vt:lpstr>PowerPoint Presentation</vt:lpstr>
      <vt:lpstr>PowerPoint Presentation</vt:lpstr>
      <vt:lpstr>Digit Recognition using SVM</vt:lpstr>
      <vt:lpstr>Regularization</vt:lpstr>
      <vt:lpstr>Gamma</vt:lpstr>
      <vt:lpstr>SVM Function</vt:lpstr>
      <vt:lpstr>Svc comparison Accuracy and MSE overfitting and underfitting (train and test)  tarin 60 test 50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36</cp:revision>
  <dcterms:created xsi:type="dcterms:W3CDTF">2022-01-14T06:32:14Z</dcterms:created>
  <dcterms:modified xsi:type="dcterms:W3CDTF">2022-01-19T05:25:39Z</dcterms:modified>
</cp:coreProperties>
</file>